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2.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16" r:id="rId4"/>
    <p:sldMasterId id="2147483850" r:id="rId5"/>
    <p:sldMasterId id="2147483660" r:id="rId6"/>
  </p:sldMasterIdLst>
  <p:notesMasterIdLst>
    <p:notesMasterId r:id="rId43"/>
  </p:notesMasterIdLst>
  <p:sldIdLst>
    <p:sldId id="2076138216" r:id="rId7"/>
    <p:sldId id="2044" r:id="rId8"/>
    <p:sldId id="2095" r:id="rId9"/>
    <p:sldId id="2096" r:id="rId10"/>
    <p:sldId id="2097" r:id="rId11"/>
    <p:sldId id="1865" r:id="rId12"/>
    <p:sldId id="1885" r:id="rId13"/>
    <p:sldId id="1882" r:id="rId14"/>
    <p:sldId id="2029" r:id="rId15"/>
    <p:sldId id="2030" r:id="rId16"/>
    <p:sldId id="2032" r:id="rId17"/>
    <p:sldId id="2033" r:id="rId18"/>
    <p:sldId id="2031" r:id="rId19"/>
    <p:sldId id="2034" r:id="rId20"/>
    <p:sldId id="2062" r:id="rId21"/>
    <p:sldId id="1872" r:id="rId22"/>
    <p:sldId id="1887" r:id="rId23"/>
    <p:sldId id="1895" r:id="rId24"/>
    <p:sldId id="2098" r:id="rId25"/>
    <p:sldId id="2099" r:id="rId26"/>
    <p:sldId id="2056" r:id="rId27"/>
    <p:sldId id="1948" r:id="rId28"/>
    <p:sldId id="2063" r:id="rId29"/>
    <p:sldId id="2224" r:id="rId30"/>
    <p:sldId id="2101" r:id="rId31"/>
    <p:sldId id="1956" r:id="rId32"/>
    <p:sldId id="2106" r:id="rId33"/>
    <p:sldId id="2205" r:id="rId34"/>
    <p:sldId id="2107" r:id="rId35"/>
    <p:sldId id="2078" r:id="rId36"/>
    <p:sldId id="2108" r:id="rId37"/>
    <p:sldId id="1964" r:id="rId38"/>
    <p:sldId id="2065" r:id="rId39"/>
    <p:sldId id="2102" r:id="rId40"/>
    <p:sldId id="2204" r:id="rId41"/>
    <p:sldId id="2223"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40" autoAdjust="0"/>
    <p:restoredTop sz="94660"/>
  </p:normalViewPr>
  <p:slideViewPr>
    <p:cSldViewPr snapToGrid="0">
      <p:cViewPr varScale="1">
        <p:scale>
          <a:sx n="104" d="100"/>
          <a:sy n="104" d="100"/>
        </p:scale>
        <p:origin x="72" y="102"/>
      </p:cViewPr>
      <p:guideLst/>
    </p:cSldViewPr>
  </p:slideViewPr>
  <p:notesTextViewPr>
    <p:cViewPr>
      <p:scale>
        <a:sx n="1" d="1"/>
        <a:sy n="1" d="1"/>
      </p:scale>
      <p:origin x="0" y="0"/>
    </p:cViewPr>
  </p:notesTextViewPr>
  <p:notesViewPr>
    <p:cSldViewPr snapToGrid="0">
      <p:cViewPr>
        <p:scale>
          <a:sx n="93" d="100"/>
          <a:sy n="93" d="100"/>
        </p:scale>
        <p:origin x="2904" y="-63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 Descamp (CLEARWATER GROUP LLC)" userId="5ec9b45e-09f7-4acb-ae45-95f738816775" providerId="ADAL" clId="{157AEABA-0ABB-4375-A44C-F6FA433DF603}"/>
    <pc:docChg chg="addSld delSld modSld addMainMaster">
      <pc:chgData name="Julie Descamp (CLEARWATER GROUP LLC)" userId="5ec9b45e-09f7-4acb-ae45-95f738816775" providerId="ADAL" clId="{157AEABA-0ABB-4375-A44C-F6FA433DF603}" dt="2020-07-22T19:29:13.521" v="5" actId="47"/>
      <pc:docMkLst>
        <pc:docMk/>
      </pc:docMkLst>
      <pc:sldChg chg="del">
        <pc:chgData name="Julie Descamp (CLEARWATER GROUP LLC)" userId="5ec9b45e-09f7-4acb-ae45-95f738816775" providerId="ADAL" clId="{157AEABA-0ABB-4375-A44C-F6FA433DF603}" dt="2020-07-22T19:29:13.521" v="5" actId="47"/>
        <pc:sldMkLst>
          <pc:docMk/>
          <pc:sldMk cId="11271159" sldId="2093"/>
        </pc:sldMkLst>
      </pc:sldChg>
      <pc:sldChg chg="modSp add mod">
        <pc:chgData name="Julie Descamp (CLEARWATER GROUP LLC)" userId="5ec9b45e-09f7-4acb-ae45-95f738816775" providerId="ADAL" clId="{157AEABA-0ABB-4375-A44C-F6FA433DF603}" dt="2020-07-22T19:29:08.144" v="4" actId="255"/>
        <pc:sldMkLst>
          <pc:docMk/>
          <pc:sldMk cId="633729110" sldId="2076138216"/>
        </pc:sldMkLst>
        <pc:spChg chg="mod">
          <ac:chgData name="Julie Descamp (CLEARWATER GROUP LLC)" userId="5ec9b45e-09f7-4acb-ae45-95f738816775" providerId="ADAL" clId="{157AEABA-0ABB-4375-A44C-F6FA433DF603}" dt="2020-07-22T19:28:46.106" v="1"/>
          <ac:spMkLst>
            <pc:docMk/>
            <pc:sldMk cId="633729110" sldId="2076138216"/>
            <ac:spMk id="2" creationId="{00000000-0000-0000-0000-000000000000}"/>
          </ac:spMkLst>
        </pc:spChg>
        <pc:spChg chg="mod">
          <ac:chgData name="Julie Descamp (CLEARWATER GROUP LLC)" userId="5ec9b45e-09f7-4acb-ae45-95f738816775" providerId="ADAL" clId="{157AEABA-0ABB-4375-A44C-F6FA433DF603}" dt="2020-07-22T19:29:08.144" v="4" actId="255"/>
          <ac:spMkLst>
            <pc:docMk/>
            <pc:sldMk cId="633729110" sldId="2076138216"/>
            <ac:spMk id="3" creationId="{A844FFA6-9262-4C36-A78A-C4C5EF77C6FE}"/>
          </ac:spMkLst>
        </pc:spChg>
      </pc:sldChg>
      <pc:sldMasterChg chg="add addSldLayout">
        <pc:chgData name="Julie Descamp (CLEARWATER GROUP LLC)" userId="5ec9b45e-09f7-4acb-ae45-95f738816775" providerId="ADAL" clId="{157AEABA-0ABB-4375-A44C-F6FA433DF603}" dt="2020-07-22T19:28:33.338" v="0" actId="22"/>
        <pc:sldMasterMkLst>
          <pc:docMk/>
          <pc:sldMasterMk cId="87487412" sldId="2147483660"/>
        </pc:sldMasterMkLst>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094627309" sldId="214748367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926626160" sldId="214748367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032333795" sldId="214748367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554139112" sldId="214748367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278894218" sldId="2147483675"/>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16899507" sldId="214748367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401457525" sldId="2147483677"/>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116158106" sldId="214748367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077211997" sldId="214748367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108482333" sldId="214748368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540683807" sldId="214748368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21934608" sldId="214748368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867514222" sldId="214748368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958490184" sldId="214748368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601572836" sldId="2147483685"/>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356955728" sldId="214748368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363638931" sldId="2147483687"/>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016179906" sldId="214748368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863709060" sldId="214748368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94904762" sldId="214748369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323237206" sldId="214748369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510008915" sldId="214748369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974264315" sldId="214748369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269724954" sldId="214748369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756559274" sldId="214748369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091604451" sldId="2147483697"/>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799975977" sldId="214748369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429293935" sldId="214748369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791780039" sldId="214748370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172933227" sldId="214748370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386269191" sldId="214748370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624611229" sldId="214748370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673328118" sldId="2147485518"/>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566174507" sldId="2147485519"/>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622920375" sldId="2147485520"/>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2782392134" sldId="2147485521"/>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324866462" sldId="2147485522"/>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4233305935" sldId="2147485523"/>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511165474" sldId="2147485524"/>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95454277" sldId="2147485525"/>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949234042" sldId="2147485526"/>
          </pc:sldLayoutMkLst>
        </pc:sldLayoutChg>
        <pc:sldLayoutChg chg="add">
          <pc:chgData name="Julie Descamp (CLEARWATER GROUP LLC)" userId="5ec9b45e-09f7-4acb-ae45-95f738816775" providerId="ADAL" clId="{157AEABA-0ABB-4375-A44C-F6FA433DF603}" dt="2020-07-22T19:28:33.338" v="0" actId="22"/>
          <pc:sldLayoutMkLst>
            <pc:docMk/>
            <pc:sldMasterMk cId="87487412" sldId="2147483660"/>
            <pc:sldLayoutMk cId="1386133776" sldId="2147485527"/>
          </pc:sldLayoutMkLst>
        </pc:sldLayoutChg>
      </pc:sldMasterChg>
      <pc:sldMasterChg chg="delSldLayout">
        <pc:chgData name="Julie Descamp (CLEARWATER GROUP LLC)" userId="5ec9b45e-09f7-4acb-ae45-95f738816775" providerId="ADAL" clId="{157AEABA-0ABB-4375-A44C-F6FA433DF603}" dt="2020-07-22T19:29:13.521" v="5" actId="47"/>
        <pc:sldMasterMkLst>
          <pc:docMk/>
          <pc:sldMasterMk cId="662980139" sldId="2147484016"/>
        </pc:sldMasterMkLst>
        <pc:sldLayoutChg chg="del">
          <pc:chgData name="Julie Descamp (CLEARWATER GROUP LLC)" userId="5ec9b45e-09f7-4acb-ae45-95f738816775" providerId="ADAL" clId="{157AEABA-0ABB-4375-A44C-F6FA433DF603}" dt="2020-07-22T19:29:13.521" v="5" actId="47"/>
          <pc:sldLayoutMkLst>
            <pc:docMk/>
            <pc:sldMasterMk cId="662980139" sldId="2147484016"/>
            <pc:sldLayoutMk cId="3924328497" sldId="2147484049"/>
          </pc:sldLayoutMkLst>
        </pc:sldLayoutChg>
      </pc:sldMasterChg>
    </pc:docChg>
  </pc:docChgLst>
</pc:chgInfo>
</file>

<file path=ppt/media/image10.jpeg>
</file>

<file path=ppt/media/image11.jpeg>
</file>

<file path=ppt/media/image12.jpeg>
</file>

<file path=ppt/media/image13.jpeg>
</file>

<file path=ppt/media/image14.png>
</file>

<file path=ppt/media/image15.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29CE75-8357-44F7-97C2-FF2B6020A298}" type="datetimeFigureOut">
              <a:rPr lang="en-US" smtClean="0"/>
              <a:t>8/13/2020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96CBE3-18FC-477E-B717-A4A8E3841873}" type="slidenum">
              <a:rPr lang="en-US" smtClean="0"/>
              <a:t>‹#›</a:t>
            </a:fld>
            <a:endParaRPr lang="en-US"/>
          </a:p>
        </p:txBody>
      </p:sp>
    </p:spTree>
    <p:extLst>
      <p:ext uri="{BB962C8B-B14F-4D97-AF65-F5344CB8AC3E}">
        <p14:creationId xmlns:p14="http://schemas.microsoft.com/office/powerpoint/2010/main" val="1527787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eveloper.microsoft.com/graph/graph-explorer?request=me/messages?$search=%22recipients:randiw%22&amp;$select=subject,toRecipients,ccRecipients,bccRecipients&amp;amp;method=GET&amp;version=v1.0"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27376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ko-KR">
                <a:latin typeface="Segoe UI" panose="020B0502040204020203" pitchFamily="34" charset="0"/>
                <a:cs typeface="Segoe UI" panose="020B0502040204020203" pitchFamily="34" charset="0"/>
              </a:rPr>
              <a:t>$skip 및 $top 쿼리 매개 변수를 사용하여 결과의 페이지 크기를 설정할 수 있습니다. $top을 사용하여 결과 수를 제어하고 $skip을 사용하여 지정된 결과 집합에서 데이터를 선택할 위치를 제어합니다.</a:t>
            </a:r>
          </a:p>
          <a:p>
            <a:pPr marL="0" indent="0">
              <a:buNone/>
            </a:pPr>
            <a:endParaRPr lang="en-US">
              <a:latin typeface="Segoe UI" panose="020B0502040204020203" pitchFamily="34" charset="0"/>
              <a:cs typeface="Segoe UI" panose="020B0502040204020203" pitchFamily="34" charset="0"/>
            </a:endParaRPr>
          </a:p>
          <a:p>
            <a:r>
              <a:rPr lang="ko-KR"/>
              <a:t>예를 들면 아래와 같습니다. </a:t>
            </a:r>
          </a:p>
          <a:p>
            <a:r>
              <a:rPr lang="ko-KR"/>
              <a:t>https://docs.microsoft.com/en-us/graph/paging?context=graph%2Fapi%2F1.0&amp;view=graph-rest-1.0 </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481835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sz="882" b="0" i="0" u="none" strike="noStrike" kern="1200">
                <a:solidFill>
                  <a:schemeClr val="tx1"/>
                </a:solidFill>
                <a:effectLst/>
                <a:latin typeface="Segoe UI Light" pitchFamily="34" charset="0"/>
                <a:ea typeface="+mn-ea"/>
                <a:cs typeface="+mn-cs"/>
              </a:rPr>
              <a:t>많은 Microsoft Graph 리소스는 리소스의 선언된 속성과 다른 리소스와의 관계를 모두 노출합니다. 이러한 관계를 참조 속성 또는 탐색 속성이라고도 하며, 단일 리소스 또는 리소스 모음을 참조할 수 있습니다. 예를 들어 사용자의 메일 폴더, 관리자 및 직속 부하 직원이 모두 관계로 노출됩니다.</a:t>
            </a:r>
          </a:p>
          <a:p>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24277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2771" lvl="1" indent="0">
              <a:buNone/>
            </a:pPr>
            <a:r>
              <a:rPr lang="ko-KR" sz="2800">
                <a:latin typeface="Segoe UI Semilight" panose="020B0402040204020203" pitchFamily="34" charset="0"/>
                <a:cs typeface="Segoe UI Semilight" panose="020B0402040204020203" pitchFamily="34" charset="0"/>
              </a:rPr>
              <a:t>애플리케이션에서 모든 결과를 가져오지 않고 반환할 수 있는 결과의 수를 알아야 하는 시나리오가 많습니다. </a:t>
            </a:r>
          </a:p>
          <a:p>
            <a:pPr marL="122771" lvl="1" indent="0">
              <a:buNone/>
            </a:pPr>
            <a:endParaRPr lang="en-US" sz="2800">
              <a:latin typeface="Segoe UI Semilight" panose="020B0402040204020203" pitchFamily="34" charset="0"/>
              <a:cs typeface="Segoe UI Semilight" panose="020B0402040204020203" pitchFamily="34" charset="0"/>
            </a:endParaRPr>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87179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2771" lvl="1" indent="0">
              <a:buNone/>
            </a:pPr>
            <a:r>
              <a:rPr lang="ko-KR" sz="2800">
                <a:latin typeface="Segoe UI Semilight" panose="020B0402040204020203" pitchFamily="34" charset="0"/>
                <a:cs typeface="Segoe UI Semilight" panose="020B0402040204020203" pitchFamily="34" charset="0"/>
              </a:rPr>
              <a:t>검색은 콘텐츠를 찾는 강력한 수단이며 $filter 식보다 덜 제한적입니다. $search는 일부 리소스에 대해 전체 텍스트 검색을 수행하는 수단입니다.</a:t>
            </a:r>
          </a:p>
          <a:p>
            <a:pPr marL="122771" lvl="1" indent="0">
              <a:buNone/>
            </a:pPr>
            <a:endParaRPr lang="en-US" sz="2800">
              <a:latin typeface="Segoe UI Semilight" panose="020B0402040204020203" pitchFamily="34" charset="0"/>
              <a:cs typeface="Segoe UI Semilight" panose="020B0402040204020203" pitchFamily="34" charset="0"/>
            </a:endParaRPr>
          </a:p>
          <a:p>
            <a:pPr marL="122771" lvl="1" indent="0">
              <a:buNone/>
            </a:pPr>
            <a:r>
              <a:rPr lang="ko-KR" sz="882" b="1" i="1" u="none" strike="noStrike" kern="1200">
                <a:solidFill>
                  <a:schemeClr val="tx1"/>
                </a:solidFill>
                <a:effectLst/>
                <a:latin typeface="Segoe UI Light" pitchFamily="34" charset="0"/>
                <a:ea typeface="+mn-ea"/>
                <a:cs typeface="+mn-cs"/>
              </a:rPr>
              <a:t>참고</a:t>
            </a:r>
            <a:r>
              <a:rPr lang="ko-KR" sz="882" b="0" i="1" u="none" strike="noStrike" kern="1200">
                <a:solidFill>
                  <a:schemeClr val="tx1"/>
                </a:solidFill>
                <a:effectLst/>
                <a:latin typeface="Segoe UI Light" pitchFamily="34" charset="0"/>
                <a:ea typeface="+mn-ea"/>
                <a:cs typeface="+mn-cs"/>
              </a:rPr>
              <a:t>: 현재 메시지 및 사용자 모음만 검색할 수 있습니다. </a:t>
            </a:r>
            <a:r>
              <a:rPr lang="ko-KR" sz="882" b="1" i="1" u="none" strike="noStrike" kern="1200">
                <a:solidFill>
                  <a:schemeClr val="tx1"/>
                </a:solidFill>
                <a:effectLst/>
                <a:latin typeface="Segoe UI Light" pitchFamily="34" charset="0"/>
                <a:ea typeface="+mn-ea"/>
                <a:cs typeface="+mn-cs"/>
              </a:rPr>
              <a:t>$search</a:t>
            </a:r>
            <a:r>
              <a:rPr lang="ko-KR" sz="882" b="0" i="1" u="none" strike="noStrike" kern="1200">
                <a:solidFill>
                  <a:schemeClr val="tx1"/>
                </a:solidFill>
                <a:effectLst/>
                <a:latin typeface="Segoe UI Light" pitchFamily="34" charset="0"/>
                <a:ea typeface="+mn-ea"/>
                <a:cs typeface="+mn-cs"/>
              </a:rPr>
              <a:t> 요청은 최대 250개의 결과를 반환합니다. 검색 요청에서는 </a:t>
            </a:r>
            <a:r>
              <a:rPr lang="ko-KR" sz="882" b="1" i="1" u="none" strike="noStrike" kern="1200">
                <a:solidFill>
                  <a:schemeClr val="tx1"/>
                </a:solidFill>
                <a:effectLst/>
                <a:latin typeface="Segoe UI Light" pitchFamily="34" charset="0"/>
                <a:ea typeface="+mn-ea"/>
                <a:cs typeface="+mn-cs"/>
              </a:rPr>
              <a:t>$filter</a:t>
            </a:r>
            <a:r>
              <a:rPr lang="ko-KR" sz="882" b="0" i="1" u="none" strike="noStrike" kern="1200">
                <a:solidFill>
                  <a:schemeClr val="tx1"/>
                </a:solidFill>
                <a:effectLst/>
                <a:latin typeface="Segoe UI Light" pitchFamily="34" charset="0"/>
                <a:ea typeface="+mn-ea"/>
                <a:cs typeface="+mn-cs"/>
              </a:rPr>
              <a:t> 또는 </a:t>
            </a:r>
            <a:r>
              <a:rPr lang="ko-KR" sz="882" b="1" i="1" u="none" strike="noStrike" kern="1200">
                <a:solidFill>
                  <a:schemeClr val="tx1"/>
                </a:solidFill>
                <a:effectLst/>
                <a:latin typeface="Segoe UI Light" pitchFamily="34" charset="0"/>
                <a:ea typeface="+mn-ea"/>
                <a:cs typeface="+mn-cs"/>
              </a:rPr>
              <a:t>$orderby</a:t>
            </a:r>
            <a:r>
              <a:rPr lang="ko-KR" sz="882" b="0" i="1" u="none" strike="noStrike" kern="1200">
                <a:solidFill>
                  <a:schemeClr val="tx1"/>
                </a:solidFill>
                <a:effectLst/>
                <a:latin typeface="Segoe UI Light" pitchFamily="34" charset="0"/>
                <a:ea typeface="+mn-ea"/>
                <a:cs typeface="+mn-cs"/>
              </a:rPr>
              <a:t>를 사용할 수 없습니다.</a:t>
            </a:r>
          </a:p>
          <a:p>
            <a:pPr marL="122771" lvl="1" indent="0">
              <a:buNone/>
            </a:pPr>
            <a:endParaRPr lang="en-US" sz="2800">
              <a:latin typeface="Segoe UI Semilight" panose="020B0402040204020203" pitchFamily="34" charset="0"/>
              <a:cs typeface="Segoe UI Semilight" panose="020B0402040204020203" pitchFamily="34" charset="0"/>
            </a:endParaRPr>
          </a:p>
          <a:p>
            <a:pPr fontAlgn="t"/>
            <a:r>
              <a:rPr lang="ko-KR" sz="882" kern="1200">
                <a:solidFill>
                  <a:schemeClr val="tx1"/>
                </a:solidFill>
                <a:latin typeface="Segoe UI Light" pitchFamily="34" charset="0"/>
                <a:ea typeface="+mn-ea"/>
                <a:cs typeface="+mn-cs"/>
              </a:rPr>
              <a:t>예</a:t>
            </a:r>
          </a:p>
          <a:p>
            <a:pPr lvl="1" fontAlgn="t"/>
            <a:r>
              <a:rPr lang="ko-KR">
                <a:hlinkClick r:id="rId3"/>
              </a:rPr>
              <a:t>https://developer.microsoft.com/graph/graph-explorer?request=me/messages?$search=%22recipients%3Arandiw%22%26$select=subject,toRecipients,ccRecipients,bccRecipients&amp;method=GET&amp;version=v1.0</a:t>
            </a:r>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19290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82" b="0" i="1"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예를 들어 표시 이름이 문자 'J'로 시작하는 사용자를 찾으려면 </a:t>
            </a:r>
            <a:r>
              <a:rPr lang="ko-KR" sz="882" b="1" i="1" u="none" strike="noStrike" kern="1200" err="1">
                <a:solidFill>
                  <a:schemeClr val="tx1"/>
                </a:solidFill>
                <a:effectLst/>
                <a:latin typeface="Segoe UI Light" pitchFamily="34" charset="0"/>
                <a:ea typeface="+mn-ea"/>
                <a:cs typeface="+mn-cs"/>
              </a:rPr>
              <a:t>startswith</a:t>
            </a:r>
            <a:r>
              <a:rPr lang="ko-KR" sz="882" b="0" i="1" u="none" strike="noStrike" kern="1200">
                <a:solidFill>
                  <a:schemeClr val="tx1"/>
                </a:solidFill>
                <a:effectLst/>
                <a:latin typeface="Segoe UI Light" pitchFamily="34" charset="0"/>
                <a:ea typeface="+mn-ea"/>
                <a:cs typeface="+mn-cs"/>
              </a:rPr>
              <a:t>를 사용합니다.</a:t>
            </a:r>
            <a:endParaRPr lang="en-US" sz="882" b="0" i="0"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GET https://graph.microsoft.com/v1.0/users?$filter=startswith(displayName,'J')</a:t>
            </a:r>
            <a:endParaRPr lang="en-US" sz="882" b="0" i="0" u="none" strike="noStrike" kern="1200">
              <a:solidFill>
                <a:schemeClr val="tx1"/>
              </a:solidFill>
              <a:effectLst/>
              <a:latin typeface="Segoe UI Light" pitchFamily="34" charset="0"/>
              <a:ea typeface="+mn-ea"/>
              <a:cs typeface="+mn-cs"/>
            </a:endParaRPr>
          </a:p>
          <a:p>
            <a:endParaRPr lang="en-US" sz="882" b="0" i="1"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일반적으로 다음과 같은 논리 연산자가 지원됩니다.</a:t>
            </a:r>
            <a:endParaRPr lang="en-US" sz="882" b="0" i="0"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같음(</a:t>
            </a:r>
            <a:r>
              <a:rPr lang="ko-KR" sz="882" b="1" i="1" u="none" strike="noStrike" kern="1200">
                <a:solidFill>
                  <a:schemeClr val="tx1"/>
                </a:solidFill>
                <a:effectLst/>
                <a:latin typeface="Segoe UI Light" pitchFamily="34" charset="0"/>
                <a:ea typeface="+mn-ea"/>
                <a:cs typeface="+mn-cs"/>
              </a:rPr>
              <a:t>eq</a:t>
            </a:r>
            <a:r>
              <a:rPr lang="ko-KR"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같지 않음(</a:t>
            </a:r>
            <a:r>
              <a:rPr lang="ko-KR" sz="882" b="1" i="1" u="none" strike="noStrike" kern="1200">
                <a:solidFill>
                  <a:schemeClr val="tx1"/>
                </a:solidFill>
                <a:effectLst/>
                <a:latin typeface="Segoe UI Light" pitchFamily="34" charset="0"/>
                <a:ea typeface="+mn-ea"/>
                <a:cs typeface="+mn-cs"/>
              </a:rPr>
              <a:t>ne</a:t>
            </a:r>
            <a:r>
              <a:rPr lang="ko-KR"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보다 큼(</a:t>
            </a:r>
            <a:r>
              <a:rPr lang="ko-KR" sz="882" b="1" i="1" u="none" strike="noStrike" kern="1200" err="1">
                <a:solidFill>
                  <a:schemeClr val="tx1"/>
                </a:solidFill>
                <a:effectLst/>
                <a:latin typeface="Segoe UI Light" pitchFamily="34" charset="0"/>
                <a:ea typeface="+mn-ea"/>
                <a:cs typeface="+mn-cs"/>
              </a:rPr>
              <a:t>gt</a:t>
            </a:r>
            <a:r>
              <a:rPr lang="ko-KR"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보다 크거나 같음(</a:t>
            </a:r>
            <a:r>
              <a:rPr lang="ko-KR" sz="882" b="1" i="1" u="none" strike="noStrike" kern="1200" err="1">
                <a:solidFill>
                  <a:schemeClr val="tx1"/>
                </a:solidFill>
                <a:effectLst/>
                <a:latin typeface="Segoe UI Light" pitchFamily="34" charset="0"/>
                <a:ea typeface="+mn-ea"/>
                <a:cs typeface="+mn-cs"/>
              </a:rPr>
              <a:t>ge</a:t>
            </a:r>
            <a:r>
              <a:rPr lang="ko-KR"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미만(</a:t>
            </a:r>
            <a:r>
              <a:rPr lang="ko-KR" sz="882" b="1" i="1" u="none" strike="noStrike" kern="1200" err="1">
                <a:solidFill>
                  <a:schemeClr val="tx1"/>
                </a:solidFill>
                <a:effectLst/>
                <a:latin typeface="Segoe UI Light" pitchFamily="34" charset="0"/>
                <a:ea typeface="+mn-ea"/>
                <a:cs typeface="+mn-cs"/>
              </a:rPr>
              <a:t>lt</a:t>
            </a:r>
            <a:r>
              <a:rPr lang="ko-KR" sz="882" b="0" i="1" u="none" strike="noStrike" kern="1200">
                <a:solidFill>
                  <a:schemeClr val="tx1"/>
                </a:solidFill>
                <a:effectLst/>
                <a:latin typeface="Segoe UI Light" pitchFamily="34" charset="0"/>
                <a:ea typeface="+mn-ea"/>
                <a:cs typeface="+mn-cs"/>
              </a:rPr>
              <a:t>), 보다 작거나 같음(</a:t>
            </a:r>
            <a:r>
              <a:rPr lang="ko-KR" sz="882" b="1" i="1" u="none" strike="noStrike" kern="1200">
                <a:solidFill>
                  <a:schemeClr val="tx1"/>
                </a:solidFill>
                <a:effectLst/>
                <a:latin typeface="Segoe UI Light" pitchFamily="34" charset="0"/>
                <a:ea typeface="+mn-ea"/>
                <a:cs typeface="+mn-cs"/>
              </a:rPr>
              <a:t>le</a:t>
            </a:r>
            <a:r>
              <a:rPr lang="ko-KR"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및(</a:t>
            </a:r>
            <a:r>
              <a:rPr lang="ko-KR" sz="882" b="1" i="1" u="none" strike="noStrike" kern="1200">
                <a:solidFill>
                  <a:schemeClr val="tx1"/>
                </a:solidFill>
                <a:effectLst/>
                <a:latin typeface="Segoe UI Light" pitchFamily="34" charset="0"/>
                <a:ea typeface="+mn-ea"/>
                <a:cs typeface="+mn-cs"/>
              </a:rPr>
              <a:t>and</a:t>
            </a:r>
            <a:r>
              <a:rPr lang="ko-KR"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또는(</a:t>
            </a:r>
            <a:r>
              <a:rPr lang="ko-KR" sz="882" b="1" i="1" u="none" strike="noStrike" kern="1200">
                <a:solidFill>
                  <a:schemeClr val="tx1"/>
                </a:solidFill>
                <a:effectLst/>
                <a:latin typeface="Segoe UI Light" pitchFamily="34" charset="0"/>
                <a:ea typeface="+mn-ea"/>
                <a:cs typeface="+mn-cs"/>
              </a:rPr>
              <a:t>or</a:t>
            </a:r>
            <a:r>
              <a:rPr lang="ko-KR"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아님(</a:t>
            </a:r>
            <a:r>
              <a:rPr lang="ko-KR" sz="882" b="1" i="1" u="none" strike="noStrike" kern="1200">
                <a:solidFill>
                  <a:schemeClr val="tx1"/>
                </a:solidFill>
                <a:effectLst/>
                <a:latin typeface="Segoe UI Light" pitchFamily="34" charset="0"/>
                <a:ea typeface="+mn-ea"/>
                <a:cs typeface="+mn-cs"/>
              </a:rPr>
              <a:t>not</a:t>
            </a:r>
            <a:r>
              <a:rPr lang="ko-KR" sz="882" b="0" i="1" u="none" strike="noStrike" kern="1200">
                <a:solidFill>
                  <a:schemeClr val="tx1"/>
                </a:solidFill>
                <a:effectLst/>
                <a:latin typeface="Segoe UI Light" pitchFamily="34" charset="0"/>
                <a:ea typeface="+mn-ea"/>
                <a:cs typeface="+mn-cs"/>
              </a:rPr>
              <a:t>)</a:t>
            </a:r>
            <a:endParaRPr lang="en-US" sz="882" b="0" i="0" u="none" strike="noStrike"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82106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ko-KR" baseline="0"/>
              <a:t>데모 리소스 위치: https://microsoft.sharepoint.com/:w:/t/MOCtoBaselineevents/EcAHAD2YfLxMgVd--B6FZCwB9pTH563Eo2cemT8CJ9KKlQ?e=nEvMGj</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16307613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a:p>
          <a:p>
            <a:pPr marL="171450" indent="-171450">
              <a:buFontTx/>
              <a:buChar char="-"/>
            </a:pPr>
            <a:endParaRPr lang="en-US" baseline="0"/>
          </a:p>
          <a:p>
            <a:pPr marL="171450" indent="-171450">
              <a:buFontTx/>
              <a:buChar char="-"/>
            </a:pPr>
            <a:endParaRPr lang="en-US" baseline="0"/>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2921073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t>알림은 시간 내에 처리되어야 합니다.  알림의 신뢰성을 검증하기 전에도 보냅니다.</a:t>
            </a:r>
          </a:p>
          <a:p>
            <a:endParaRPr lang="en-US"/>
          </a:p>
          <a:p>
            <a:r>
              <a:rPr lang="ko-KR"/>
              <a:t>서로 다른 구독의 알림이 동일한 알림 요청에 포함될 수 있습니다.</a:t>
            </a: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a:p>
        </p:txBody>
      </p:sp>
    </p:spTree>
    <p:extLst>
      <p:ext uri="{BB962C8B-B14F-4D97-AF65-F5344CB8AC3E}">
        <p14:creationId xmlns:p14="http://schemas.microsoft.com/office/powerpoint/2010/main" val="19372719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sz="1100" dirty="0"/>
              <a:t>dependsOn을 사용하여 요청 순서를 지정할 때 </a:t>
            </a:r>
            <a:r>
              <a:rPr lang="ko-KR" sz="1100" b="0" i="1" u="none" strike="noStrike" kern="1200" dirty="0">
                <a:solidFill>
                  <a:schemeClr val="tx1"/>
                </a:solidFill>
                <a:effectLst/>
                <a:latin typeface="Segoe UI Light" pitchFamily="34" charset="0"/>
                <a:ea typeface="+mn-ea"/>
                <a:cs typeface="+mn-cs"/>
              </a:rPr>
              <a:t>개별 요청이 실패할 경우 해당 요청에 종속되는 모든 요청이 실패하고 상태 코드 </a:t>
            </a:r>
            <a:r>
              <a:rPr lang="ko-KR" sz="1100" b="1" i="1" u="none" strike="noStrike" kern="1200" dirty="0">
                <a:solidFill>
                  <a:schemeClr val="tx1"/>
                </a:solidFill>
                <a:effectLst/>
                <a:latin typeface="Segoe UI Light" pitchFamily="34" charset="0"/>
                <a:ea typeface="+mn-ea"/>
                <a:cs typeface="+mn-cs"/>
              </a:rPr>
              <a:t>424(실패한 종속성)</a:t>
            </a:r>
            <a:r>
              <a:rPr lang="ko-KR" sz="1100" i="1" u="none" strike="noStrike" kern="1200" dirty="0">
                <a:solidFill>
                  <a:schemeClr val="tx1"/>
                </a:solidFill>
                <a:effectLst/>
                <a:latin typeface="Segoe UI Light" pitchFamily="34" charset="0"/>
                <a:ea typeface="+mn-ea"/>
                <a:cs typeface="+mn-cs"/>
              </a:rPr>
              <a:t>가 표시됩니다.</a:t>
            </a:r>
            <a:endParaRPr lang="en-US" sz="1100"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2470478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t>$orderby 및 $stop은 델타 쿼리에 대해 지원되지 않습니다.</a:t>
            </a:r>
          </a:p>
          <a:p>
            <a:r>
              <a:rPr lang="ko-KR"/>
              <a:t>사용자 및 그룹에 대해 일부 쿼리 매개 변수를 사용하는 데 추가 제한이 있습니다.</a:t>
            </a:r>
          </a:p>
          <a:p>
            <a:endParaRPr lang="en-US"/>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3992328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9318186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ko-KR">
                <a:latin typeface="Segoe UI" panose="020B0502040204020203" pitchFamily="34" charset="0"/>
                <a:cs typeface="Segoe UI" panose="020B0502040204020203" pitchFamily="34" charset="0"/>
              </a:rPr>
              <a:t>Microsoft Graph는 대용량 요청을 처리하도록 설계되었습니다. 매우 많은 수의 요청이 발생할 경우 제한을 사용하면 Microsoft Graph 서비스의 최적 성능과 안정성을 유지하는 데 도움이 됩니다.</a:t>
            </a:r>
          </a:p>
          <a:p>
            <a:endParaRPr lang="en-US"/>
          </a:p>
          <a:p>
            <a:r>
              <a:rPr lang="ko-KR"/>
              <a:t>임계값 제한은 요청 유형에 따라 달라집니다.</a:t>
            </a:r>
          </a:p>
          <a:p>
            <a:endParaRPr lang="en-US"/>
          </a:p>
          <a:p>
            <a:r>
              <a:rPr lang="ko-KR" sz="882" b="1" i="1" u="none" strike="noStrike" kern="1200">
                <a:solidFill>
                  <a:schemeClr val="tx1"/>
                </a:solidFill>
                <a:effectLst/>
                <a:latin typeface="Segoe UI Light" pitchFamily="34" charset="0"/>
                <a:ea typeface="+mn-ea"/>
                <a:cs typeface="+mn-cs"/>
              </a:rPr>
              <a:t>Retry-After</a:t>
            </a:r>
            <a:r>
              <a:rPr lang="ko-KR" sz="882" b="0" i="1" u="none" strike="noStrike" kern="1200">
                <a:solidFill>
                  <a:schemeClr val="tx1"/>
                </a:solidFill>
                <a:effectLst/>
                <a:latin typeface="Segoe UI Light" pitchFamily="34" charset="0"/>
                <a:ea typeface="+mn-ea"/>
                <a:cs typeface="+mn-cs"/>
              </a:rPr>
              <a:t> 응답 헤더를 사용하는 다시 시도 처리기를 구현하는 가장 쉬운 방법은 제한을 초과하는 클라이언트 애플리케이션을 복구하는 것입니다.</a:t>
            </a:r>
          </a:p>
          <a:p>
            <a:endParaRPr lang="en-US" sz="882" b="0" i="1" u="none" strike="noStrike" kern="1200">
              <a:solidFill>
                <a:schemeClr val="tx1"/>
              </a:solidFill>
              <a:effectLst/>
              <a:latin typeface="Segoe UI Light" pitchFamily="34" charset="0"/>
              <a:ea typeface="+mn-ea"/>
              <a:cs typeface="+mn-cs"/>
            </a:endParaRPr>
          </a:p>
          <a:p>
            <a:r>
              <a:rPr lang="ko-KR" sz="882" b="0" i="1" u="none" strike="noStrike" kern="1200">
                <a:solidFill>
                  <a:schemeClr val="tx1"/>
                </a:solidFill>
                <a:effectLst/>
                <a:latin typeface="Segoe UI Light" pitchFamily="34" charset="0"/>
                <a:ea typeface="+mn-ea"/>
                <a:cs typeface="+mn-cs"/>
              </a:rPr>
              <a:t>일부 리소스는 Retry-After 값을 제공하지 않을 수 있습니다.</a:t>
            </a: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a:p>
        </p:txBody>
      </p:sp>
    </p:spTree>
    <p:extLst>
      <p:ext uri="{BB962C8B-B14F-4D97-AF65-F5344CB8AC3E}">
        <p14:creationId xmlns:p14="http://schemas.microsoft.com/office/powerpoint/2010/main" val="1661636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ko-KR" baseline="0"/>
              <a:t>데모 리소스 위치: https://microsoft.sharepoint.com/:w:/t/MOCtoBaselineevents/EcAHAD2YfLxMgVd--B6FZCwB9pTH563Eo2cemT8CJ9KKlQ?e=WgLrcc</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728056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p>
          <a:p>
            <a:pPr marL="171450" indent="-171450">
              <a:buFontTx/>
              <a:buChar char="-"/>
            </a:pPr>
            <a:endParaRPr lang="en-US" baseline="0"/>
          </a:p>
          <a:p>
            <a:pPr marL="171450" indent="-171450">
              <a:buFontTx/>
              <a:buChar char="-"/>
            </a:pPr>
            <a:endParaRPr lang="en-US" baseline="0"/>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1174741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dirty="0">
                <a:latin typeface="Segoe UI" panose="020B0502040204020203" pitchFamily="34" charset="0"/>
                <a:cs typeface="Segoe UI" panose="020B0502040204020203" pitchFamily="34" charset="0"/>
              </a:rPr>
              <a:t>Microsoft Graph의 사용자 리소스는 사용자와 관련된 관계 및 리소스에 액세스할 수 있는 허브입니다.</a:t>
            </a:r>
          </a:p>
          <a:p>
            <a:endParaRPr lang="en-US" dirty="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ko-KR" sz="1200" dirty="0">
                <a:solidFill>
                  <a:srgbClr val="0000FF"/>
                </a:solidFill>
                <a:latin typeface="Lucida Console" panose="020B0609040504020204" pitchFamily="49" charset="0"/>
              </a:rPr>
              <a:t>GET</a:t>
            </a:r>
            <a:r>
              <a:rPr lang="ko-KR" sz="1200" dirty="0">
                <a:solidFill>
                  <a:prstClr val="black"/>
                </a:solidFill>
                <a:latin typeface="Lucida Console" panose="020B0609040504020204" pitchFamily="49" charset="0"/>
              </a:rPr>
              <a:t> </a:t>
            </a:r>
            <a:r>
              <a:rPr lang="ko-KR" sz="1200" dirty="0">
                <a:solidFill>
                  <a:srgbClr val="8A2BE2"/>
                </a:solidFill>
                <a:latin typeface="Lucida Console" panose="020B0609040504020204" pitchFamily="49" charset="0"/>
              </a:rPr>
              <a:t>/me</a:t>
            </a:r>
            <a:r>
              <a:rPr lang="ko-KR" altLang="en-US" dirty="0">
                <a:latin typeface="Segoe UI" panose="020B0502040204020203" pitchFamily="34" charset="0"/>
                <a:cs typeface="Segoe UI" panose="020B0502040204020203" pitchFamily="34" charset="0"/>
              </a:rPr>
              <a:t>는 로그인한 사용자의 프로필을 반환합니다</a:t>
            </a:r>
            <a:r>
              <a:rPr lang="en-US" altLang="ko-KR" dirty="0">
                <a:latin typeface="Segoe UI" panose="020B0502040204020203" pitchFamily="34" charset="0"/>
                <a:cs typeface="Segoe UI" panose="020B0502040204020203" pitchFamily="34" charset="0"/>
              </a:rPr>
              <a:t>. </a:t>
            </a:r>
            <a:r>
              <a:rPr lang="ko-KR" dirty="0">
                <a:latin typeface="Segoe UI" panose="020B0502040204020203" pitchFamily="34" charset="0"/>
                <a:cs typeface="Segoe UI" panose="020B0502040204020203" pitchFamily="34" charset="0"/>
              </a:rPr>
              <a:t>또한 개발자는 사용자의 고유한 식별자를 기반으로 사용자 개체를 가져오거나 사용자에 대한 정보를 가져올 수 있습니다. 사용자의 ID 또는 userPrincipalName을 사용합니다.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8A2BE2"/>
              </a:solidFill>
              <a:latin typeface="Lucida Console" panose="020B0609040504020204" pitchFamily="49" charset="0"/>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4132065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sz="1200">
                <a:latin typeface="Segoe UI" panose="020B0502040204020203" pitchFamily="34" charset="0"/>
                <a:cs typeface="Segoe UI" panose="020B0502040204020203" pitchFamily="34" charset="0"/>
              </a:rPr>
              <a:t>사용 권한</a:t>
            </a:r>
          </a:p>
          <a:p>
            <a:pPr marL="0" marR="0" lvl="0" indent="0" algn="l" defTabSz="914400" rtl="0" eaLnBrk="1" fontAlgn="auto" latinLnBrk="0" hangingPunct="1">
              <a:lnSpc>
                <a:spcPct val="100000"/>
              </a:lnSpc>
              <a:spcBef>
                <a:spcPts val="0"/>
              </a:spcBef>
              <a:spcAft>
                <a:spcPts val="0"/>
              </a:spcAft>
              <a:buClrTx/>
              <a:buSzTx/>
              <a:buFontTx/>
              <a:buNone/>
              <a:tabLst/>
              <a:defRPr/>
            </a:pPr>
            <a:r>
              <a:rPr lang="ko-KR" sz="1200">
                <a:latin typeface="Segoe UI" panose="020B0502040204020203" pitchFamily="34" charset="0"/>
                <a:cs typeface="Segoe UI" panose="020B0502040204020203" pitchFamily="34" charset="0"/>
              </a:rPr>
              <a:t>Office 365의 사용자 계정, 그룹 및 연락처에서 프로필 사진을 설정할 수 있습니다. </a:t>
            </a:r>
          </a:p>
          <a:p>
            <a:pPr marL="0" marR="0" lvl="0" indent="0" algn="l" defTabSz="914400" rtl="0" eaLnBrk="1" fontAlgn="auto" latinLnBrk="0" hangingPunct="1">
              <a:lnSpc>
                <a:spcPct val="100000"/>
              </a:lnSpc>
              <a:spcBef>
                <a:spcPts val="0"/>
              </a:spcBef>
              <a:spcAft>
                <a:spcPts val="0"/>
              </a:spcAft>
              <a:buClrTx/>
              <a:buSzTx/>
              <a:buFontTx/>
              <a:buNone/>
              <a:tabLst/>
              <a:defRPr/>
            </a:pPr>
            <a:r>
              <a:rPr lang="ko-KR">
                <a:latin typeface="Segoe UI" panose="020B0502040204020203" pitchFamily="34" charset="0"/>
                <a:cs typeface="Segoe UI" panose="020B0502040204020203" pitchFamily="34" charset="0"/>
              </a:rPr>
              <a:t>많은 애플리케이션, 특히 비즈니스 프로세스를 제공하는 애플리케이션은 사용자의 관리자로부터 승인을 받아야 하며, 관리자 API를 사용하여 해당 관리자를 검색할 수 있습니다.</a:t>
            </a:r>
            <a:endParaRPr lang="en-US" sz="1200">
              <a:latin typeface="Segoe UI" panose="020B0502040204020203" pitchFamily="34" charset="0"/>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latin typeface="Segoe UI" panose="020B0502040204020203" pitchFamily="34" charset="0"/>
              <a:cs typeface="Segoe UI" panose="020B0502040204020203" pitchFamily="34" charset="0"/>
            </a:endParaRP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24</a:t>
            </a:fld>
            <a:endParaRPr lang="en-US"/>
          </a:p>
        </p:txBody>
      </p:sp>
    </p:spTree>
    <p:extLst>
      <p:ext uri="{BB962C8B-B14F-4D97-AF65-F5344CB8AC3E}">
        <p14:creationId xmlns:p14="http://schemas.microsoft.com/office/powerpoint/2010/main" val="42938208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ko-KR" baseline="0"/>
              <a:t>데모 리소스 위치: https://microsoft.sharepoint.com/:w:/t/MOCtoBaselineevents/ETFQR8G8YZVFgLhFjA8-a4cBIQclqlOs0Cl2kU2DDrMoJg?e=BD9VDJ</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4636306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p>
          <a:p>
            <a:pPr marL="171450" indent="-171450">
              <a:buFontTx/>
              <a:buChar char="-"/>
            </a:pPr>
            <a:endParaRPr lang="en-US" baseline="0"/>
          </a:p>
          <a:p>
            <a:pPr marL="171450" indent="-171450">
              <a:buFontTx/>
              <a:buChar char="-"/>
            </a:pPr>
            <a:endParaRPr lang="en-US" baseline="0"/>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34003186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atin typeface="Segoe UI" panose="020B0502040204020203" pitchFamily="34" charset="0"/>
                <a:cs typeface="Segoe UI" panose="020B0502040204020203" pitchFamily="34" charset="0"/>
              </a:rPr>
              <a:t>개발자는 Microsoft Graph를 사용하여 OneDrive, OneDrive for Business 및 SharePoint 문서 라이브러리에서 Office 365 파일로 다양한 환경을 구축할 수 있습니다.</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a:p>
        </p:txBody>
      </p:sp>
    </p:spTree>
    <p:extLst>
      <p:ext uri="{BB962C8B-B14F-4D97-AF65-F5344CB8AC3E}">
        <p14:creationId xmlns:p14="http://schemas.microsoft.com/office/powerpoint/2010/main" val="24922704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t>필요한 권한</a:t>
            </a:r>
          </a:p>
          <a:p>
            <a:r>
              <a:rPr lang="ko-KR" sz="1200" b="0" i="0" kern="1200">
                <a:solidFill>
                  <a:schemeClr val="tx1"/>
                </a:solidFill>
                <a:effectLst/>
                <a:latin typeface="+mn-lt"/>
                <a:ea typeface="+mn-ea"/>
                <a:cs typeface="+mn-cs"/>
              </a:rPr>
              <a:t>파일에 대해 사전 인증된 다운로드 URL에 리디렉션하는 </a:t>
            </a:r>
            <a:r>
              <a:rPr lang="ko-KR" sz="1200" b="1" i="0" kern="1200">
                <a:solidFill>
                  <a:schemeClr val="tx1"/>
                </a:solidFill>
                <a:effectLst/>
                <a:latin typeface="+mn-lt"/>
                <a:ea typeface="+mn-ea"/>
                <a:cs typeface="+mn-cs"/>
              </a:rPr>
              <a:t>302Found</a:t>
            </a:r>
            <a:r>
              <a:rPr lang="ko-KR" sz="1200" b="0" i="0" kern="1200">
                <a:solidFill>
                  <a:schemeClr val="tx1"/>
                </a:solidFill>
                <a:effectLst/>
                <a:latin typeface="+mn-lt"/>
                <a:ea typeface="+mn-ea"/>
                <a:cs typeface="+mn-cs"/>
              </a:rPr>
              <a:t> 응답을 반환합니다. 이 URL은 DriveItem의 </a:t>
            </a:r>
            <a:r>
              <a:rPr lang="ko-KR" sz="1200" b="1" i="0" kern="1200">
                <a:solidFill>
                  <a:schemeClr val="tx1"/>
                </a:solidFill>
                <a:effectLst/>
                <a:latin typeface="+mn-lt"/>
                <a:ea typeface="+mn-ea"/>
                <a:cs typeface="+mn-cs"/>
              </a:rPr>
              <a:t>@microsoft.graph.downloadUrl</a:t>
            </a:r>
            <a:r>
              <a:rPr lang="ko-KR" sz="1200" b="0" i="0" kern="1200">
                <a:solidFill>
                  <a:schemeClr val="tx1"/>
                </a:solidFill>
                <a:effectLst/>
                <a:latin typeface="+mn-lt"/>
                <a:ea typeface="+mn-ea"/>
                <a:cs typeface="+mn-cs"/>
              </a:rPr>
              <a:t> 속성을 통해 제공되는 것과 동일한 URL입니다.</a:t>
            </a:r>
            <a:endParaRPr lang="en-US"/>
          </a:p>
          <a:p>
            <a:r>
              <a:rPr lang="ko-KR" sz="1200" b="0" i="0" kern="1200">
                <a:solidFill>
                  <a:schemeClr val="tx1"/>
                </a:solidFill>
                <a:effectLst/>
                <a:latin typeface="+mn-lt"/>
                <a:ea typeface="+mn-ea"/>
                <a:cs typeface="+mn-cs"/>
              </a:rPr>
              <a:t>파일에서 바이트의 일부를 다운로드하려면 RFC 2616에 지정된 대로 앱에서 </a:t>
            </a:r>
            <a:r>
              <a:rPr lang="ko-KR" sz="1200" b="1" i="0" kern="1200">
                <a:solidFill>
                  <a:schemeClr val="tx1"/>
                </a:solidFill>
                <a:effectLst/>
                <a:latin typeface="+mn-lt"/>
                <a:ea typeface="+mn-ea"/>
                <a:cs typeface="+mn-cs"/>
              </a:rPr>
              <a:t>Range</a:t>
            </a:r>
            <a:r>
              <a:rPr lang="ko-KR" sz="1200" b="0" i="0" kern="1200">
                <a:solidFill>
                  <a:schemeClr val="tx1"/>
                </a:solidFill>
                <a:effectLst/>
                <a:latin typeface="+mn-lt"/>
                <a:ea typeface="+mn-ea"/>
                <a:cs typeface="+mn-cs"/>
              </a:rPr>
              <a:t> 헤더를 사용할 수 있습니다. </a:t>
            </a:r>
            <a:r>
              <a:rPr lang="ko-KR" sz="1200" b="1" i="0" kern="1200">
                <a:solidFill>
                  <a:schemeClr val="tx1"/>
                </a:solidFill>
                <a:effectLst/>
                <a:latin typeface="+mn-lt"/>
                <a:ea typeface="+mn-ea"/>
                <a:cs typeface="+mn-cs"/>
              </a:rPr>
              <a:t>Range</a:t>
            </a:r>
            <a:r>
              <a:rPr lang="ko-KR" sz="1200" b="0" i="0" kern="1200">
                <a:solidFill>
                  <a:schemeClr val="tx1"/>
                </a:solidFill>
                <a:effectLst/>
                <a:latin typeface="+mn-lt"/>
                <a:ea typeface="+mn-ea"/>
                <a:cs typeface="+mn-cs"/>
              </a:rPr>
              <a:t> 헤더를 실제 </a:t>
            </a:r>
            <a:r>
              <a:rPr lang="ko-KR" sz="1200" b="1" i="0" kern="1200">
                <a:solidFill>
                  <a:schemeClr val="tx1"/>
                </a:solidFill>
                <a:effectLst/>
                <a:latin typeface="+mn-lt"/>
                <a:ea typeface="+mn-ea"/>
                <a:cs typeface="+mn-cs"/>
              </a:rPr>
              <a:t>@microsoft.graph.downloadUrl</a:t>
            </a:r>
            <a:r>
              <a:rPr lang="ko-KR" sz="1200" b="0" i="0" kern="1200">
                <a:solidFill>
                  <a:schemeClr val="tx1"/>
                </a:solidFill>
                <a:effectLst/>
                <a:latin typeface="+mn-lt"/>
                <a:ea typeface="+mn-ea"/>
                <a:cs typeface="+mn-cs"/>
              </a:rPr>
              <a:t> URL에 추가해야 하며 </a:t>
            </a:r>
            <a:r>
              <a:rPr lang="ko-KR" sz="1200" b="1" i="0" kern="1200">
                <a:solidFill>
                  <a:schemeClr val="tx1"/>
                </a:solidFill>
                <a:effectLst/>
                <a:latin typeface="+mn-lt"/>
                <a:ea typeface="+mn-ea"/>
                <a:cs typeface="+mn-cs"/>
              </a:rPr>
              <a:t>/content</a:t>
            </a:r>
            <a:r>
              <a:rPr lang="ko-KR" sz="1200" b="0" i="0" kern="1200">
                <a:solidFill>
                  <a:schemeClr val="tx1"/>
                </a:solidFill>
                <a:effectLst/>
                <a:latin typeface="+mn-lt"/>
                <a:ea typeface="+mn-ea"/>
                <a:cs typeface="+mn-cs"/>
              </a:rPr>
              <a:t>에 대한 요청에 추가해서는 안 됩니다.</a:t>
            </a:r>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a:p>
        </p:txBody>
      </p:sp>
    </p:spTree>
    <p:extLst>
      <p:ext uri="{BB962C8B-B14F-4D97-AF65-F5344CB8AC3E}">
        <p14:creationId xmlns:p14="http://schemas.microsoft.com/office/powerpoint/2010/main" val="11806597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t>대용량 파일(&gt;4Mb)을 드라이브에 업로드할 경우 다른 패턴을 사용하여 HTTP 기반 API의 고유한 한계를 극복합니다. </a:t>
            </a:r>
            <a:endParaRPr lang="en-US" sz="1200" b="0" i="0" kern="1200">
              <a:solidFill>
                <a:schemeClr val="tx1"/>
              </a:solidFill>
              <a:effectLst/>
              <a:latin typeface="+mn-lt"/>
              <a:ea typeface="+mn-ea"/>
              <a:cs typeface="+mn-cs"/>
            </a:endParaRPr>
          </a:p>
          <a:p>
            <a:r>
              <a:rPr lang="ko-KR" sz="1200" b="0" i="0" kern="1200">
                <a:solidFill>
                  <a:schemeClr val="tx1"/>
                </a:solidFill>
                <a:effectLst/>
                <a:latin typeface="+mn-lt"/>
                <a:ea typeface="+mn-ea"/>
                <a:cs typeface="+mn-cs"/>
              </a:rPr>
              <a:t>앱에서 최대 파일 크기까지 파일을 업로드할 수 있도록 허용하는 업로드 세션을 만듭니다. 업로드 세션을 사용하면 앱에서 순차적 API 요청에서 파일 범위를 업로드할 수 있으므로, 업로드가 진행되는 동안 연결이 끊어질 경우 전송을 다시 시작할 수 있습니다.</a:t>
            </a:r>
          </a:p>
          <a:p>
            <a:r>
              <a:rPr lang="ko-KR" sz="1200" b="0" i="0" kern="1200">
                <a:solidFill>
                  <a:schemeClr val="tx1"/>
                </a:solidFill>
                <a:effectLst/>
                <a:latin typeface="+mn-lt"/>
                <a:ea typeface="+mn-ea"/>
                <a:cs typeface="+mn-cs"/>
              </a:rPr>
              <a:t>파일의 마지막 섹션이 업로드되면 서버에서 HTTP 상태 코드 201을 반환합니다.</a:t>
            </a:r>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30</a:t>
            </a:fld>
            <a:endParaRPr lang="en-US"/>
          </a:p>
        </p:txBody>
      </p:sp>
    </p:spTree>
    <p:extLst>
      <p:ext uri="{BB962C8B-B14F-4D97-AF65-F5344CB8AC3E}">
        <p14:creationId xmlns:p14="http://schemas.microsoft.com/office/powerpoint/2010/main" val="2524098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altLang="ko-KR" dirty="0"/>
              <a:t>Microsoft Graph</a:t>
            </a:r>
            <a:r>
              <a:rPr lang="ko-KR" b="0" i="0" u="none" strike="noStrike" kern="1200" dirty="0">
                <a:solidFill>
                  <a:schemeClr val="tx1"/>
                </a:solidFill>
                <a:effectLst/>
                <a:latin typeface="Segoe UI Light" pitchFamily="34" charset="0"/>
                <a:ea typeface="+mn-ea"/>
                <a:cs typeface="+mn-cs"/>
              </a:rPr>
              <a:t>는 여러 </a:t>
            </a:r>
            <a:r>
              <a:rPr lang="en-US" altLang="ko-KR" dirty="0"/>
              <a:t>Microsoft </a:t>
            </a:r>
            <a:r>
              <a:rPr lang="ko-KR" dirty="0"/>
              <a:t>서비스에 대한 단일 프록시 역할을 하며,  Microsoft 365용 API로 간주할 수 있습니다.</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725710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t>이 단원의 마지막 항목에서는 Microsoft Graph를 통해 트래버스하면서 그룹의 소유자 목록에서 사용자 개체를 가져온 후 해당 사용자의 파일을 검색하는 방법을 알아봅니다.</a:t>
            </a: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31</a:t>
            </a:fld>
            <a:endParaRPr lang="en-US"/>
          </a:p>
        </p:txBody>
      </p:sp>
    </p:spTree>
    <p:extLst>
      <p:ext uri="{BB962C8B-B14F-4D97-AF65-F5344CB8AC3E}">
        <p14:creationId xmlns:p14="http://schemas.microsoft.com/office/powerpoint/2010/main" val="6724064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p>
          <a:p>
            <a:pPr marL="171450" indent="-171450">
              <a:buFontTx/>
              <a:buChar char="-"/>
            </a:pPr>
            <a:endParaRPr lang="en-US" baseline="0"/>
          </a:p>
          <a:p>
            <a:pPr marL="171450" indent="-171450">
              <a:buFontTx/>
              <a:buChar char="-"/>
            </a:pPr>
            <a:endParaRPr lang="en-US" baseline="0"/>
          </a:p>
          <a:p>
            <a:endParaRPr lang="en-US"/>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42925946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a:latin typeface="Segoe UI" panose="020B0502040204020203" pitchFamily="34" charset="0"/>
                <a:cs typeface="Segoe UI" panose="020B0502040204020203" pitchFamily="34" charset="0"/>
              </a:rPr>
              <a:t>그룹은 서비스 전반에서 사용자 공동 작업과 통합을 통해 작업 계획, 팀워크, 교육 등의 풍부한 시나리오를 지원할 수 있는 기반을 구축합니다. </a:t>
            </a: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33</a:t>
            </a:fld>
            <a:endParaRPr lang="en-US"/>
          </a:p>
        </p:txBody>
      </p:sp>
    </p:spTree>
    <p:extLst>
      <p:ext uri="{BB962C8B-B14F-4D97-AF65-F5344CB8AC3E}">
        <p14:creationId xmlns:p14="http://schemas.microsoft.com/office/powerpoint/2010/main" val="29080007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82"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ko-KR"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
          </p:nvPr>
        </p:nvSpPr>
        <p:spPr/>
        <p:txBody>
          <a:bodyPr/>
          <a:lstStyle/>
          <a:p>
            <a:fld id="{386CE63F-9E7F-4C04-9D0D-FCA25A8E9E86}" type="datetime8">
              <a:rPr lang="en-US" smtClean="0"/>
              <a:t>8/13/2020 6:54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34</a:t>
            </a:fld>
            <a:endParaRPr lang="en-US"/>
          </a:p>
        </p:txBody>
      </p:sp>
    </p:spTree>
    <p:extLst>
      <p:ext uri="{BB962C8B-B14F-4D97-AF65-F5344CB8AC3E}">
        <p14:creationId xmlns:p14="http://schemas.microsoft.com/office/powerpoint/2010/main" val="19297471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t>만들기: Microsoft Graph를 사용하여 Office 365 그룹과 보안 그룹을 비롯한 그룹의 전체 수명 주기를 관리할 수 있습니다. </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ko-KR"/>
              <a:t>하나의 그룹을 포함하는 팀 만들기: 그룹에 하나 이상의 소유자가 있는 경우 Microsoft Graph를 사용하여 기존 그룹 아래에 새 Microsoft Teams 팀을 만들 수 있습니다.</a:t>
            </a:r>
          </a:p>
          <a:p>
            <a:endParaRPr lang="en-US"/>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ko-KR"/>
              <a:t>그룹 삭제: 그룹은 수명 주기가 있으며 더 이상 필요하지 않은 경우 제거해야 합니다. 삭제된 경우 Office 365 그룹은 임시 컨테이너로 이동되며 </a:t>
            </a:r>
            <a:r>
              <a:rPr lang="ko-KR" u="sng"/>
              <a:t>30일 이내에 복원할 수 있습니다</a:t>
            </a:r>
            <a:r>
              <a:rPr lang="ko-KR"/>
              <a:t>. 이 기간 이후에는 영구적으로 삭제됩니다.</a:t>
            </a:r>
          </a:p>
          <a:p>
            <a:endParaRPr lang="en-US"/>
          </a:p>
        </p:txBody>
      </p:sp>
      <p:sp>
        <p:nvSpPr>
          <p:cNvPr id="4" name="Slide Number Placeholder 3"/>
          <p:cNvSpPr>
            <a:spLocks noGrp="1"/>
          </p:cNvSpPr>
          <p:nvPr>
            <p:ph type="sldNum" sz="quarter" idx="5"/>
          </p:nvPr>
        </p:nvSpPr>
        <p:spPr/>
        <p:txBody>
          <a:bodyPr/>
          <a:lstStyle/>
          <a:p>
            <a:fld id="{392AED6F-B5CA-4410-9AD3-C0AFE13BD781}" type="slidenum">
              <a:rPr lang="en-US" smtClean="0"/>
              <a:t>36</a:t>
            </a:fld>
            <a:endParaRPr lang="en-US"/>
          </a:p>
        </p:txBody>
      </p:sp>
    </p:spTree>
    <p:extLst>
      <p:ext uri="{BB962C8B-B14F-4D97-AF65-F5344CB8AC3E}">
        <p14:creationId xmlns:p14="http://schemas.microsoft.com/office/powerpoint/2010/main" val="4061531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ko-KR" sz="882" b="0" kern="1200">
                <a:solidFill>
                  <a:schemeClr val="tx1"/>
                </a:solidFill>
                <a:effectLst/>
                <a:latin typeface="Segoe UI Light" pitchFamily="34" charset="0"/>
                <a:ea typeface="+mn-ea"/>
                <a:cs typeface="+mn-cs"/>
              </a:rPr>
              <a:t>GitHub 및 인기 플랫폼 패키지 관리자를 통해 Microsoft Graph 네이티브 SDK를 프로젝트에 포함할 수 있습니다.</a:t>
            </a:r>
          </a:p>
          <a:p>
            <a:r>
              <a:rPr lang="ko-KR" sz="882" b="0" kern="1200">
                <a:solidFill>
                  <a:schemeClr val="tx1"/>
                </a:solidFill>
                <a:effectLst/>
                <a:latin typeface="Segoe UI Light" pitchFamily="34" charset="0"/>
                <a:ea typeface="+mn-ea"/>
                <a:cs typeface="+mn-cs"/>
              </a:rPr>
              <a:t>SDK는 현재 다음 언어 및 플랫폼에 사용할 수 있습니다.</a:t>
            </a:r>
          </a:p>
          <a:p>
            <a:r>
              <a:rPr lang="ko-KR" sz="882" b="0" kern="1200">
                <a:solidFill>
                  <a:schemeClr val="tx1"/>
                </a:solidFill>
                <a:effectLst/>
                <a:latin typeface="Segoe UI Light" pitchFamily="34" charset="0"/>
                <a:ea typeface="+mn-ea"/>
                <a:cs typeface="+mn-cs"/>
              </a:rPr>
              <a:t>- Android</a:t>
            </a:r>
          </a:p>
          <a:p>
            <a:r>
              <a:rPr lang="ko-KR" sz="882" b="0" kern="1200">
                <a:solidFill>
                  <a:schemeClr val="tx1"/>
                </a:solidFill>
                <a:effectLst/>
                <a:latin typeface="Segoe UI Light" pitchFamily="34" charset="0"/>
                <a:ea typeface="+mn-ea"/>
                <a:cs typeface="+mn-cs"/>
              </a:rPr>
              <a:t>- Angular</a:t>
            </a:r>
          </a:p>
          <a:p>
            <a:r>
              <a:rPr lang="ko-KR" sz="882" b="0" kern="1200">
                <a:solidFill>
                  <a:schemeClr val="tx1"/>
                </a:solidFill>
                <a:effectLst/>
                <a:latin typeface="Segoe UI Light" pitchFamily="34" charset="0"/>
                <a:ea typeface="+mn-ea"/>
                <a:cs typeface="+mn-cs"/>
              </a:rPr>
              <a:t>- ASP.NET</a:t>
            </a:r>
          </a:p>
          <a:p>
            <a:r>
              <a:rPr lang="ko-KR" sz="882" b="0" kern="1200">
                <a:solidFill>
                  <a:schemeClr val="tx1"/>
                </a:solidFill>
                <a:effectLst/>
                <a:latin typeface="Segoe UI Light" pitchFamily="34" charset="0"/>
                <a:ea typeface="+mn-ea"/>
                <a:cs typeface="+mn-cs"/>
              </a:rPr>
              <a:t>- iOS</a:t>
            </a:r>
          </a:p>
          <a:p>
            <a:r>
              <a:rPr lang="ko-KR" sz="882" b="0" kern="1200">
                <a:solidFill>
                  <a:schemeClr val="tx1"/>
                </a:solidFill>
                <a:effectLst/>
                <a:latin typeface="Segoe UI Light" pitchFamily="34" charset="0"/>
                <a:ea typeface="+mn-ea"/>
                <a:cs typeface="+mn-cs"/>
              </a:rPr>
              <a:t>- JavaScript</a:t>
            </a:r>
          </a:p>
          <a:p>
            <a:r>
              <a:rPr lang="ko-KR" sz="882" b="0" kern="1200">
                <a:solidFill>
                  <a:schemeClr val="tx1"/>
                </a:solidFill>
                <a:effectLst/>
                <a:latin typeface="Segoe UI Light" pitchFamily="34" charset="0"/>
                <a:ea typeface="+mn-ea"/>
                <a:cs typeface="+mn-cs"/>
              </a:rPr>
              <a:t>- Node.js</a:t>
            </a:r>
          </a:p>
          <a:p>
            <a:r>
              <a:rPr lang="ko-KR" sz="882" b="0" kern="1200">
                <a:solidFill>
                  <a:schemeClr val="tx1"/>
                </a:solidFill>
                <a:effectLst/>
                <a:latin typeface="Segoe UI Light" pitchFamily="34" charset="0"/>
                <a:ea typeface="+mn-ea"/>
                <a:cs typeface="+mn-cs"/>
              </a:rPr>
              <a:t>- Java</a:t>
            </a:r>
          </a:p>
          <a:p>
            <a:r>
              <a:rPr lang="ko-KR" sz="882" b="0" kern="1200">
                <a:solidFill>
                  <a:schemeClr val="tx1"/>
                </a:solidFill>
                <a:effectLst/>
                <a:latin typeface="Segoe UI Light" pitchFamily="34" charset="0"/>
                <a:ea typeface="+mn-ea"/>
                <a:cs typeface="+mn-cs"/>
              </a:rPr>
              <a:t>- PHP</a:t>
            </a:r>
          </a:p>
          <a:p>
            <a:r>
              <a:rPr lang="ko-KR" sz="882" b="0" kern="1200">
                <a:solidFill>
                  <a:schemeClr val="tx1"/>
                </a:solidFill>
                <a:effectLst/>
                <a:latin typeface="Segoe UI Light" pitchFamily="34" charset="0"/>
                <a:ea typeface="+mn-ea"/>
                <a:cs typeface="+mn-cs"/>
              </a:rPr>
              <a:t>- Python</a:t>
            </a:r>
          </a:p>
          <a:p>
            <a:r>
              <a:rPr lang="ko-KR" sz="882" b="0" kern="1200">
                <a:solidFill>
                  <a:schemeClr val="tx1"/>
                </a:solidFill>
                <a:effectLst/>
                <a:latin typeface="Segoe UI Light" pitchFamily="34" charset="0"/>
                <a:ea typeface="+mn-ea"/>
                <a:cs typeface="+mn-cs"/>
              </a:rPr>
              <a:t>- Ruby</a:t>
            </a:r>
          </a:p>
          <a:p>
            <a:endParaRPr lang="en-US" sz="882" b="0" i="0" u="none" strike="noStrike" kern="120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72606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baseline="0" dirty="0"/>
              <a:t>Microsoft Graph Explorer를 사용한 API 끝점 테스트 설명</a:t>
            </a:r>
          </a:p>
          <a:p>
            <a:endParaRPr lang="en-US" baseline="0" dirty="0"/>
          </a:p>
          <a:p>
            <a:r>
              <a:rPr lang="ko-KR" baseline="0" dirty="0"/>
              <a:t>Microsoft Graph API 요청은 다음과 같습니다.</a:t>
            </a:r>
          </a:p>
          <a:p>
            <a:endParaRPr lang="en-US" sz="882" b="0" i="0" u="none" strike="noStrike" kern="1200" dirty="0">
              <a:solidFill>
                <a:schemeClr val="tx1"/>
              </a:solidFill>
              <a:effectLst/>
              <a:latin typeface="Segoe UI Light" pitchFamily="34" charset="0"/>
              <a:ea typeface="+mn-ea"/>
              <a:cs typeface="+mn-cs"/>
            </a:endParaRPr>
          </a:p>
          <a:p>
            <a:r>
              <a:rPr lang="ko-KR" sz="882" b="1" i="1" u="none" strike="noStrike" kern="1200" dirty="0">
                <a:solidFill>
                  <a:schemeClr val="tx1"/>
                </a:solidFill>
                <a:effectLst/>
                <a:latin typeface="Segoe UI Light" pitchFamily="34" charset="0"/>
                <a:ea typeface="+mn-ea"/>
                <a:cs typeface="+mn-cs"/>
              </a:rPr>
              <a:t>{HTTP 메서드}</a:t>
            </a:r>
            <a:r>
              <a:rPr lang="ko-KR" sz="882" b="0" i="1" u="none" strike="noStrike" kern="1200" dirty="0">
                <a:solidFill>
                  <a:schemeClr val="tx1"/>
                </a:solidFill>
                <a:effectLst/>
                <a:latin typeface="Segoe UI Light" pitchFamily="34" charset="0"/>
                <a:ea typeface="+mn-ea"/>
                <a:cs typeface="+mn-cs"/>
              </a:rPr>
              <a:t>: Microsoft Graph 요청에 사용되는 HTTP 메서드입니다.</a:t>
            </a:r>
            <a:endParaRPr lang="en-US" sz="882" b="0" i="0" u="none" strike="noStrike" kern="1200" dirty="0">
              <a:solidFill>
                <a:schemeClr val="tx1"/>
              </a:solidFill>
              <a:effectLst/>
              <a:latin typeface="Segoe UI Light" pitchFamily="34" charset="0"/>
              <a:ea typeface="+mn-ea"/>
              <a:cs typeface="+mn-cs"/>
            </a:endParaRPr>
          </a:p>
          <a:p>
            <a:r>
              <a:rPr lang="ko-KR" sz="882" b="1" i="1" u="none" strike="noStrike" kern="1200" dirty="0">
                <a:solidFill>
                  <a:schemeClr val="tx1"/>
                </a:solidFill>
                <a:effectLst/>
                <a:latin typeface="Segoe UI Light" pitchFamily="34" charset="0"/>
                <a:ea typeface="+mn-ea"/>
                <a:cs typeface="+mn-cs"/>
              </a:rPr>
              <a:t>{버전}</a:t>
            </a:r>
            <a:r>
              <a:rPr lang="ko-KR" sz="882" b="0" i="1" u="none" strike="noStrike" kern="1200" dirty="0">
                <a:solidFill>
                  <a:schemeClr val="tx1"/>
                </a:solidFill>
                <a:effectLst/>
                <a:latin typeface="Segoe UI Light" pitchFamily="34" charset="0"/>
                <a:ea typeface="+mn-ea"/>
                <a:cs typeface="+mn-cs"/>
              </a:rPr>
              <a:t>: 애플리케이션에서 사용 중인 Microsoft Graph API의 버전입니다.</a:t>
            </a:r>
            <a:endParaRPr lang="en-US" sz="882" b="0" i="0" u="none" strike="noStrike" kern="1200" dirty="0">
              <a:solidFill>
                <a:schemeClr val="tx1"/>
              </a:solidFill>
              <a:effectLst/>
              <a:latin typeface="Segoe UI Light" pitchFamily="34" charset="0"/>
              <a:ea typeface="+mn-ea"/>
              <a:cs typeface="+mn-cs"/>
            </a:endParaRPr>
          </a:p>
          <a:p>
            <a:r>
              <a:rPr lang="ko-KR" sz="882" b="1" i="1" u="none" strike="noStrike" kern="1200" dirty="0">
                <a:solidFill>
                  <a:schemeClr val="tx1"/>
                </a:solidFill>
                <a:effectLst/>
                <a:latin typeface="Segoe UI Light" pitchFamily="34" charset="0"/>
                <a:ea typeface="+mn-ea"/>
                <a:cs typeface="+mn-cs"/>
              </a:rPr>
              <a:t>{리소스}</a:t>
            </a:r>
            <a:r>
              <a:rPr lang="ko-KR" sz="882" b="0" i="1" u="none" strike="noStrike" kern="1200" dirty="0">
                <a:solidFill>
                  <a:schemeClr val="tx1"/>
                </a:solidFill>
                <a:effectLst/>
                <a:latin typeface="Segoe UI Light" pitchFamily="34" charset="0"/>
                <a:ea typeface="+mn-ea"/>
                <a:cs typeface="+mn-cs"/>
              </a:rPr>
              <a:t>: 참조 중인 Microsoft Graph의 리소스입니다.</a:t>
            </a:r>
            <a:endParaRPr lang="en-US" sz="882" b="0" i="0" u="none" strike="noStrike" kern="1200" dirty="0">
              <a:solidFill>
                <a:schemeClr val="tx1"/>
              </a:solidFill>
              <a:effectLst/>
              <a:latin typeface="Segoe UI Light" pitchFamily="34" charset="0"/>
              <a:ea typeface="+mn-ea"/>
              <a:cs typeface="+mn-cs"/>
            </a:endParaRPr>
          </a:p>
          <a:p>
            <a:r>
              <a:rPr lang="ko-KR" sz="882" b="1" i="1" u="none" strike="noStrike" kern="1200" dirty="0">
                <a:solidFill>
                  <a:schemeClr val="tx1"/>
                </a:solidFill>
                <a:effectLst/>
                <a:latin typeface="Segoe UI Light" pitchFamily="34" charset="0"/>
                <a:ea typeface="+mn-ea"/>
                <a:cs typeface="+mn-cs"/>
              </a:rPr>
              <a:t>{쿼리 매개 변수}</a:t>
            </a:r>
            <a:r>
              <a:rPr lang="ko-KR" sz="882" b="0" i="1" u="none" strike="noStrike" kern="1200" dirty="0">
                <a:solidFill>
                  <a:schemeClr val="tx1"/>
                </a:solidFill>
                <a:effectLst/>
                <a:latin typeface="Segoe UI Light" pitchFamily="34" charset="0"/>
                <a:ea typeface="+mn-ea"/>
                <a:cs typeface="+mn-cs"/>
              </a:rPr>
              <a:t>: 응답을 최적화하는 선택적 OData 쿼리 옵션 또는 REST 메서드 매개 </a:t>
            </a:r>
            <a:r>
              <a:rPr lang="ko-KR" altLang="en-US" sz="882" i="1" dirty="0">
                <a:latin typeface="Segoe UI Light" pitchFamily="34" charset="0"/>
              </a:rPr>
              <a:t>변수입니다</a:t>
            </a:r>
            <a:r>
              <a:rPr lang="en-US" altLang="ko-KR" sz="882" i="1" dirty="0">
                <a:latin typeface="Segoe UI Light" pitchFamily="34" charset="0"/>
              </a:rPr>
              <a:t>.</a:t>
            </a:r>
            <a:endParaRPr lang="en-US" sz="882" b="0" i="0" u="none" strike="noStrike" kern="1200" dirty="0">
              <a:solidFill>
                <a:schemeClr val="tx1"/>
              </a:solidFill>
              <a:effectLst/>
              <a:latin typeface="Segoe UI Light" pitchFamily="34" charset="0"/>
              <a:ea typeface="+mn-ea"/>
              <a:cs typeface="+mn-cs"/>
            </a:endParaRPr>
          </a:p>
          <a:p>
            <a:endParaRPr lang="en-US" baseline="0" dirty="0"/>
          </a:p>
          <a:p>
            <a:r>
              <a:rPr lang="ko-KR" sz="882" b="0" i="1" u="none" strike="noStrike" kern="1200" dirty="0">
                <a:solidFill>
                  <a:schemeClr val="tx1"/>
                </a:solidFill>
                <a:effectLst/>
                <a:latin typeface="Segoe UI Light" pitchFamily="34" charset="0"/>
                <a:ea typeface="+mn-ea"/>
                <a:cs typeface="+mn-cs"/>
              </a:rPr>
              <a:t>응답에는 다음이 포함됩니다.</a:t>
            </a:r>
            <a:endParaRPr lang="en-US" sz="882" b="0" i="0" u="none" strike="noStrike" kern="1200" dirty="0">
              <a:solidFill>
                <a:schemeClr val="tx1"/>
              </a:solidFill>
              <a:effectLst/>
              <a:latin typeface="Segoe UI Light" pitchFamily="34" charset="0"/>
              <a:ea typeface="+mn-ea"/>
              <a:cs typeface="+mn-cs"/>
            </a:endParaRPr>
          </a:p>
          <a:p>
            <a:r>
              <a:rPr lang="ko-KR" sz="882" b="1" i="1" u="none" strike="noStrike" kern="1200" dirty="0">
                <a:solidFill>
                  <a:schemeClr val="tx1"/>
                </a:solidFill>
                <a:effectLst/>
                <a:latin typeface="Segoe UI Light" pitchFamily="34" charset="0"/>
                <a:ea typeface="+mn-ea"/>
                <a:cs typeface="+mn-cs"/>
              </a:rPr>
              <a:t>상태 코드</a:t>
            </a:r>
            <a:r>
              <a:rPr lang="ko-KR" sz="882" b="0" i="1" u="none" strike="noStrike" kern="1200" dirty="0">
                <a:solidFill>
                  <a:schemeClr val="tx1"/>
                </a:solidFill>
                <a:effectLst/>
                <a:latin typeface="Segoe UI Light" pitchFamily="34" charset="0"/>
                <a:ea typeface="+mn-ea"/>
                <a:cs typeface="+mn-cs"/>
              </a:rPr>
              <a:t>: 성공 또는 실패를 나타내는 HTTP 상태 코드입니다.</a:t>
            </a:r>
            <a:endParaRPr lang="en-US" sz="882" b="0" i="0" u="none" strike="noStrike" kern="1200" dirty="0">
              <a:solidFill>
                <a:schemeClr val="tx1"/>
              </a:solidFill>
              <a:effectLst/>
              <a:latin typeface="Segoe UI Light" pitchFamily="34" charset="0"/>
              <a:ea typeface="+mn-ea"/>
              <a:cs typeface="+mn-cs"/>
            </a:endParaRPr>
          </a:p>
          <a:p>
            <a:r>
              <a:rPr lang="ko-KR" sz="882" b="1" i="1" u="none" strike="noStrike" kern="1200" dirty="0">
                <a:solidFill>
                  <a:schemeClr val="tx1"/>
                </a:solidFill>
                <a:effectLst/>
                <a:latin typeface="Segoe UI Light" pitchFamily="34" charset="0"/>
                <a:ea typeface="+mn-ea"/>
                <a:cs typeface="+mn-cs"/>
              </a:rPr>
              <a:t>응답 메시지</a:t>
            </a:r>
            <a:r>
              <a:rPr lang="ko-KR" sz="882" b="0" i="1" u="none" strike="noStrike" kern="1200" dirty="0">
                <a:solidFill>
                  <a:schemeClr val="tx1"/>
                </a:solidFill>
                <a:effectLst/>
                <a:latin typeface="Segoe UI Light" pitchFamily="34" charset="0"/>
                <a:ea typeface="+mn-ea"/>
                <a:cs typeface="+mn-cs"/>
              </a:rPr>
              <a:t>: 요청한 데이터 또는 작업 결과입니다. 일부 작업의 경우 응답 메시지가 비어 있을 수 있습니다.</a:t>
            </a:r>
            <a:endParaRPr lang="en-US" sz="882" b="0" i="0" u="none" strike="noStrike" kern="1200" dirty="0">
              <a:solidFill>
                <a:schemeClr val="tx1"/>
              </a:solidFill>
              <a:effectLst/>
              <a:latin typeface="Segoe UI Light" pitchFamily="34" charset="0"/>
              <a:ea typeface="+mn-ea"/>
              <a:cs typeface="+mn-cs"/>
            </a:endParaRPr>
          </a:p>
          <a:p>
            <a:r>
              <a:rPr lang="ko-KR" sz="882" b="1" i="1" u="none" strike="noStrike" kern="1200" dirty="0">
                <a:solidFill>
                  <a:schemeClr val="tx1"/>
                </a:solidFill>
                <a:effectLst/>
                <a:latin typeface="Segoe UI Light" pitchFamily="34" charset="0"/>
                <a:ea typeface="+mn-ea"/>
                <a:cs typeface="+mn-cs"/>
              </a:rPr>
              <a:t>nextLink</a:t>
            </a:r>
            <a:r>
              <a:rPr lang="ko-KR" sz="882" b="0" i="1" u="none" strike="noStrike" kern="1200" dirty="0">
                <a:solidFill>
                  <a:schemeClr val="tx1"/>
                </a:solidFill>
                <a:effectLst/>
                <a:latin typeface="Segoe UI Light" pitchFamily="34" charset="0"/>
                <a:ea typeface="+mn-ea"/>
                <a:cs typeface="+mn-cs"/>
              </a:rPr>
              <a:t>: 요청이 많은 데이터를 반환하는 경우 </a:t>
            </a:r>
            <a:r>
              <a:rPr lang="ko-KR" sz="882" b="1" i="1" u="none" strike="noStrike" kern="1200" dirty="0">
                <a:solidFill>
                  <a:schemeClr val="tx1"/>
                </a:solidFill>
                <a:effectLst/>
                <a:latin typeface="Segoe UI Light" pitchFamily="34" charset="0"/>
                <a:ea typeface="+mn-ea"/>
                <a:cs typeface="+mn-cs"/>
              </a:rPr>
              <a:t>@odata.nextLink</a:t>
            </a:r>
            <a:r>
              <a:rPr lang="ko-KR" sz="882" b="0" i="1" u="none" strike="noStrike" kern="1200" dirty="0">
                <a:solidFill>
                  <a:schemeClr val="tx1"/>
                </a:solidFill>
                <a:effectLst/>
                <a:latin typeface="Segoe UI Light" pitchFamily="34" charset="0"/>
                <a:ea typeface="+mn-ea"/>
                <a:cs typeface="+mn-cs"/>
              </a:rPr>
              <a:t>에서 반환된 URL을 사용하여 페이지를 매겨야 합니다.</a:t>
            </a:r>
            <a:endParaRPr lang="en-US" sz="882" b="0" i="0" u="none" strike="noStrike" kern="1200" dirty="0">
              <a:solidFill>
                <a:schemeClr val="tx1"/>
              </a:solidFill>
              <a:effectLst/>
              <a:latin typeface="Segoe UI Light" pitchFamily="34" charset="0"/>
              <a:ea typeface="+mn-ea"/>
              <a:cs typeface="+mn-cs"/>
            </a:endParaRPr>
          </a:p>
          <a:p>
            <a:endParaRPr lang="en-US" baseline="0"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502092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57996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ko-KR">
                <a:latin typeface="+mn-lt"/>
                <a:cs typeface="Segoe UI" panose="020B0502040204020203" pitchFamily="34" charset="0"/>
              </a:rPr>
              <a:t>Microsoft Graph는 응답에서 반환되는 데이터의 양을 지정하고 제어하는 데 사용할 수 있는 선택적 쿼리 매개 변수를 지원합니다. </a:t>
            </a:r>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772284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1"/>
            <a:r>
              <a:rPr lang="ko-KR" sz="2800">
                <a:latin typeface="Segoe UI Semilight" panose="020B0402040204020203" pitchFamily="34" charset="0"/>
                <a:cs typeface="Segoe UI Semilight" panose="020B0402040204020203" pitchFamily="34" charset="0"/>
              </a:rPr>
              <a:t>$select를 사용하면 필요한 데이터만 가져와서 애플리케이션에서 생성되는 네트워크 트래픽의 양을 줄이고, 기본적으로 반환되지 않는 속성을 가져올 수 있습니다.</a:t>
            </a:r>
          </a:p>
          <a:p>
            <a:pPr marL="228600" lvl="1"/>
            <a:r>
              <a:rPr lang="ko-KR" sz="2800">
                <a:latin typeface="Segoe UI Semilight" panose="020B0402040204020203" pitchFamily="34" charset="0"/>
                <a:cs typeface="Segoe UI Semilight" panose="020B0402040204020203" pitchFamily="34" charset="0"/>
              </a:rPr>
              <a:t>$select 쿼리 매개 변수를 사용하여 개별 리소스 또는 리소스 모음에 대해 기본 설정과 다른 속성 집합을 반환합니다.</a:t>
            </a:r>
          </a:p>
          <a:p>
            <a:pPr marL="122771" lvl="1" indent="0">
              <a:buNone/>
            </a:pPr>
            <a:endParaRPr lang="en-US" sz="2800">
              <a:latin typeface="Segoe UI Semilight" panose="020B0402040204020203" pitchFamily="34" charset="0"/>
              <a:cs typeface="Segoe UI Semilight" panose="020B0402040204020203" pitchFamily="34" charset="0"/>
            </a:endParaRPr>
          </a:p>
          <a:p>
            <a:endParaRPr lang="en-US"/>
          </a:p>
          <a:p>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80132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1"/>
            <a:r>
              <a:rPr lang="ko-KR" sz="2800">
                <a:latin typeface="Segoe UI Semilight" panose="020B0402040204020203" pitchFamily="34" charset="0"/>
                <a:cs typeface="Segoe UI Semilight" panose="020B0402040204020203" pitchFamily="34" charset="0"/>
              </a:rPr>
              <a:t>애플리케이션에서 결과를 특정 순서로 가져와야 하는 경우가 있습니다. $orderby 매개 변수를 사용하고 서버에서 정렬하는 것이 모든 결과를 가져오고 클라이언트에서 정렬하는 것보다 더 효율적입니다.</a:t>
            </a:r>
          </a:p>
          <a:p>
            <a:pPr marL="228600" lvl="1"/>
            <a:r>
              <a:rPr lang="ko-KR" sz="2800">
                <a:latin typeface="Segoe UI Semilight" panose="020B0402040204020203" pitchFamily="34" charset="0"/>
                <a:cs typeface="Segoe UI Semilight" panose="020B0402040204020203" pitchFamily="34" charset="0"/>
              </a:rPr>
              <a:t>$orderby 쿼리 매개 변수를 사용하여 Microsoft Graph에서 반환되는 항목의 정렬 순서를 지정합니다. </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ko-KR"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Microsoft는 이 프레젠테이션의 내용과 관련하여 명시적, 암묵적 또는 법적으로 그 어떤 보증도 하지 않습니다.</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8/13/2020 6:54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851640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E9831-A30F-4B01-9F1B-150D76281D4A}"/>
              </a:ext>
            </a:extLst>
          </p:cNvPr>
          <p:cNvSpPr>
            <a:spLocks noGrp="1"/>
          </p:cNvSpPr>
          <p:nvPr>
            <p:ph type="title" hasCustomPrompt="1"/>
          </p:nvPr>
        </p:nvSpPr>
        <p:spPr>
          <a:xfrm>
            <a:off x="588263" y="-453671"/>
            <a:ext cx="2250187" cy="307777"/>
          </a:xfrm>
        </p:spPr>
        <p:txBody>
          <a:bodyPr anchor="b"/>
          <a:lstStyle>
            <a:lvl1pPr>
              <a:defRPr sz="2000"/>
            </a:lvl1pPr>
          </a:lstStyle>
          <a:p>
            <a:r>
              <a:rPr lang="en-US"/>
              <a:t>Microsoft Ignite</a:t>
            </a:r>
          </a:p>
        </p:txBody>
      </p:sp>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5096130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6647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1689950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40145752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1615810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407721199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48233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5406838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3219346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286751422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9584901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6015728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628933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569557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636389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61799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37090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9047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3232372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51000891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Ba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pic>
        <p:nvPicPr>
          <p:cNvPr id="3" name="MS logo gray - EMF" descr="Microsoft logo, gray text version">
            <a:extLst>
              <a:ext uri="{FF2B5EF4-FFF2-40B4-BE49-F238E27FC236}">
                <a16:creationId xmlns:a16="http://schemas.microsoft.com/office/drawing/2014/main" id="{C86308C6-53AE-0942-A0C9-4C6C9C35C7E5}"/>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Tree>
    <p:extLst>
      <p:ext uri="{BB962C8B-B14F-4D97-AF65-F5344CB8AC3E}">
        <p14:creationId xmlns:p14="http://schemas.microsoft.com/office/powerpoint/2010/main" val="397426431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4F2DE05-5CB2-4792-9F0E-FE6C148933E2}" type="datetimeFigureOut">
              <a:rPr lang="en-US" smtClean="0"/>
              <a:t>8/13/2020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02DC00-1732-484C-966F-BBA85D04FC2A}" type="slidenum">
              <a:rPr lang="en-US" smtClean="0"/>
              <a:t>‹#›</a:t>
            </a:fld>
            <a:endParaRPr lang="en-US"/>
          </a:p>
        </p:txBody>
      </p:sp>
    </p:spTree>
    <p:extLst>
      <p:ext uri="{BB962C8B-B14F-4D97-AF65-F5344CB8AC3E}">
        <p14:creationId xmlns:p14="http://schemas.microsoft.com/office/powerpoint/2010/main" val="1269724954"/>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7_BULLETED LIST">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393096" y="34117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437789" y="1696423"/>
            <a:ext cx="10773080" cy="2984830"/>
          </a:xfrm>
        </p:spPr>
        <p:txBody>
          <a:bodyPr lIns="0" tIns="0" rIns="0" bIns="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443519" indent="-280118" algn="l" defTabSz="498603" rtl="0" eaLnBrk="1" latinLnBrk="0" hangingPunct="1">
              <a:lnSpc>
                <a:spcPct val="114000"/>
              </a:lnSpc>
              <a:spcBef>
                <a:spcPts val="1176"/>
              </a:spcBef>
              <a:spcAft>
                <a:spcPts val="0"/>
              </a:spcAft>
              <a:buFont typeface="Arial" panose="020B0604020202020204" pitchFamily="34" charset="0"/>
              <a:buChar char="•"/>
              <a:defRPr lang="en-US" sz="1961" kern="1200" dirty="0" smtClean="0">
                <a:solidFill>
                  <a:schemeClr val="tx1"/>
                </a:solidFill>
                <a:latin typeface="Segoe UI" panose="020B0502040204020203" pitchFamily="34" charset="0"/>
                <a:ea typeface="+mn-ea"/>
                <a:cs typeface="Segoe UI" panose="020B0502040204020203" pitchFamily="34" charset="0"/>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solidFill>
                  <a:schemeClr val="tx1"/>
                </a:solidFill>
                <a:latin typeface="Segoe UI" panose="020B0502040204020203" pitchFamily="34" charset="0"/>
                <a:ea typeface="+mn-ea"/>
                <a:cs typeface="Segoe UI" panose="020B0502040204020203" pitchFamily="34" charset="0"/>
              </a:defRPr>
            </a:lvl3pPr>
            <a:lvl4pPr marL="771879" indent="-280118" algn="l" defTabSz="498603" rtl="0" eaLnBrk="1" latinLnBrk="0" hangingPunct="1">
              <a:lnSpc>
                <a:spcPct val="114000"/>
              </a:lnSpc>
              <a:spcBef>
                <a:spcPts val="1176"/>
              </a:spcBef>
              <a:spcAft>
                <a:spcPts val="0"/>
              </a:spcAft>
              <a:buNone/>
              <a:defRPr lang="en-US" sz="1961" kern="1200" dirty="0">
                <a:solidFill>
                  <a:schemeClr val="tx1"/>
                </a:soli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2" name="Slide Number Placeholder 1">
            <a:extLst>
              <a:ext uri="{FF2B5EF4-FFF2-40B4-BE49-F238E27FC236}">
                <a16:creationId xmlns:a16="http://schemas.microsoft.com/office/drawing/2014/main" id="{EE028ACF-45A5-4601-98A6-C9061760ABAF}"/>
              </a:ext>
            </a:extLst>
          </p:cNvPr>
          <p:cNvSpPr>
            <a:spLocks noGrp="1"/>
          </p:cNvSpPr>
          <p:nvPr>
            <p:ph type="sldNum" sz="quarter" idx="17"/>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7565592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4962981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16044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a:off x="1881051" y="4624251"/>
            <a:ext cx="9867352" cy="13562"/>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1854926" y="3516238"/>
            <a:ext cx="9875001"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a:off x="1815737" y="1816002"/>
            <a:ext cx="9928893" cy="0"/>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1841863" y="2955451"/>
            <a:ext cx="9909469"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1881051" y="4077025"/>
            <a:ext cx="9874172"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1894114" y="6393242"/>
            <a:ext cx="9847988" cy="0"/>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a:off x="1828800" y="2385918"/>
            <a:ext cx="9915830" cy="0"/>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a:off x="1828800" y="1246085"/>
            <a:ext cx="9915830" cy="1"/>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2" y="780181"/>
          <a:ext cx="11415009" cy="5928931"/>
        </p:xfrm>
        <a:graphic>
          <a:graphicData uri="http://schemas.openxmlformats.org/drawingml/2006/table">
            <a:tbl>
              <a:tblPr firstRow="1" bandRow="1"/>
              <a:tblGrid>
                <a:gridCol w="1478409">
                  <a:extLst>
                    <a:ext uri="{9D8B030D-6E8A-4147-A177-3AD203B41FA5}">
                      <a16:colId xmlns:a16="http://schemas.microsoft.com/office/drawing/2014/main" val="20000"/>
                    </a:ext>
                  </a:extLst>
                </a:gridCol>
                <a:gridCol w="1758979">
                  <a:extLst>
                    <a:ext uri="{9D8B030D-6E8A-4147-A177-3AD203B41FA5}">
                      <a16:colId xmlns:a16="http://schemas.microsoft.com/office/drawing/2014/main" val="20005"/>
                    </a:ext>
                  </a:extLst>
                </a:gridCol>
                <a:gridCol w="1912690">
                  <a:extLst>
                    <a:ext uri="{9D8B030D-6E8A-4147-A177-3AD203B41FA5}">
                      <a16:colId xmlns:a16="http://schemas.microsoft.com/office/drawing/2014/main" val="20006"/>
                    </a:ext>
                  </a:extLst>
                </a:gridCol>
                <a:gridCol w="2063692">
                  <a:extLst>
                    <a:ext uri="{9D8B030D-6E8A-4147-A177-3AD203B41FA5}">
                      <a16:colId xmlns:a16="http://schemas.microsoft.com/office/drawing/2014/main" val="2348878837"/>
                    </a:ext>
                  </a:extLst>
                </a:gridCol>
                <a:gridCol w="2055002">
                  <a:extLst>
                    <a:ext uri="{9D8B030D-6E8A-4147-A177-3AD203B41FA5}">
                      <a16:colId xmlns:a16="http://schemas.microsoft.com/office/drawing/2014/main" val="4146458640"/>
                    </a:ext>
                  </a:extLst>
                </a:gridCol>
                <a:gridCol w="2146237">
                  <a:extLst>
                    <a:ext uri="{9D8B030D-6E8A-4147-A177-3AD203B41FA5}">
                      <a16:colId xmlns:a16="http://schemas.microsoft.com/office/drawing/2014/main" val="1798226640"/>
                    </a:ext>
                  </a:extLst>
                </a:gridCol>
              </a:tblGrid>
              <a:tr h="250151">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OCTOBER</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NOVEMBER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DECEMBER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JANUARY </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1000" b="1" kern="1200">
                          <a:gradFill>
                            <a:gsLst>
                              <a:gs pos="1250">
                                <a:schemeClr val="tx1"/>
                              </a:gs>
                              <a:gs pos="100000">
                                <a:schemeClr val="tx1"/>
                              </a:gs>
                            </a:gsLst>
                            <a:lin ang="5400000" scaled="0"/>
                          </a:gradFill>
                          <a:latin typeface="+mn-lt"/>
                          <a:ea typeface="+mn-ea"/>
                          <a:cs typeface="+mn-cs"/>
                        </a:rPr>
                        <a:t>FEBRUARY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7878">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7878">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7878">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7878">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1881051" y="5237058"/>
            <a:ext cx="9862763" cy="0"/>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1894114" y="5823911"/>
            <a:ext cx="9849700" cy="0"/>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2799975977"/>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5" cy="5934402"/>
        </p:xfrm>
        <a:graphic>
          <a:graphicData uri="http://schemas.openxmlformats.org/drawingml/2006/table">
            <a:tbl>
              <a:tblPr firstRow="1" bandRow="1"/>
              <a:tblGrid>
                <a:gridCol w="1936616">
                  <a:extLst>
                    <a:ext uri="{9D8B030D-6E8A-4147-A177-3AD203B41FA5}">
                      <a16:colId xmlns:a16="http://schemas.microsoft.com/office/drawing/2014/main" val="20000"/>
                    </a:ext>
                  </a:extLst>
                </a:gridCol>
                <a:gridCol w="2042932">
                  <a:extLst>
                    <a:ext uri="{9D8B030D-6E8A-4147-A177-3AD203B41FA5}">
                      <a16:colId xmlns:a16="http://schemas.microsoft.com/office/drawing/2014/main" val="20005"/>
                    </a:ext>
                  </a:extLst>
                </a:gridCol>
                <a:gridCol w="2351167">
                  <a:extLst>
                    <a:ext uri="{9D8B030D-6E8A-4147-A177-3AD203B41FA5}">
                      <a16:colId xmlns:a16="http://schemas.microsoft.com/office/drawing/2014/main" val="20006"/>
                    </a:ext>
                  </a:extLst>
                </a:gridCol>
                <a:gridCol w="2536786">
                  <a:extLst>
                    <a:ext uri="{9D8B030D-6E8A-4147-A177-3AD203B41FA5}">
                      <a16:colId xmlns:a16="http://schemas.microsoft.com/office/drawing/2014/main" val="2348878837"/>
                    </a:ext>
                  </a:extLst>
                </a:gridCol>
                <a:gridCol w="2526104">
                  <a:extLst>
                    <a:ext uri="{9D8B030D-6E8A-4147-A177-3AD203B41FA5}">
                      <a16:colId xmlns:a16="http://schemas.microsoft.com/office/drawing/2014/main" val="4146458640"/>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MARCH</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APRIL</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JUNE</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1429293935"/>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6" cy="5934402"/>
        </p:xfrm>
        <a:graphic>
          <a:graphicData uri="http://schemas.openxmlformats.org/drawingml/2006/table">
            <a:tbl>
              <a:tblPr firstRow="1" bandRow="1"/>
              <a:tblGrid>
                <a:gridCol w="1993924">
                  <a:extLst>
                    <a:ext uri="{9D8B030D-6E8A-4147-A177-3AD203B41FA5}">
                      <a16:colId xmlns:a16="http://schemas.microsoft.com/office/drawing/2014/main" val="20000"/>
                    </a:ext>
                  </a:extLst>
                </a:gridCol>
                <a:gridCol w="3119287">
                  <a:extLst>
                    <a:ext uri="{9D8B030D-6E8A-4147-A177-3AD203B41FA5}">
                      <a16:colId xmlns:a16="http://schemas.microsoft.com/office/drawing/2014/main" val="20005"/>
                    </a:ext>
                  </a:extLst>
                </a:gridCol>
                <a:gridCol w="3020949">
                  <a:extLst>
                    <a:ext uri="{9D8B030D-6E8A-4147-A177-3AD203B41FA5}">
                      <a16:colId xmlns:a16="http://schemas.microsoft.com/office/drawing/2014/main" val="20006"/>
                    </a:ext>
                  </a:extLst>
                </a:gridCol>
                <a:gridCol w="3259446">
                  <a:extLst>
                    <a:ext uri="{9D8B030D-6E8A-4147-A177-3AD203B41FA5}">
                      <a16:colId xmlns:a16="http://schemas.microsoft.com/office/drawing/2014/main" val="2348878837"/>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JULY</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AUGUST</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SEPTEMBER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791780039"/>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1_Two Column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MS logo gray - EMF" descr="Microsoft logo, gray text version">
            <a:extLst>
              <a:ext uri="{FF2B5EF4-FFF2-40B4-BE49-F238E27FC236}">
                <a16:creationId xmlns:a16="http://schemas.microsoft.com/office/drawing/2014/main" id="{686A6A9D-6472-714C-BF12-B1E968F5E4FD}"/>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
        <p:nvSpPr>
          <p:cNvPr id="7" name="Slide Number Placeholder 9">
            <a:extLst>
              <a:ext uri="{FF2B5EF4-FFF2-40B4-BE49-F238E27FC236}">
                <a16:creationId xmlns:a16="http://schemas.microsoft.com/office/drawing/2014/main" id="{C2B37255-FEB3-794E-919B-32FC5B9DA769}"/>
              </a:ext>
            </a:extLst>
          </p:cNvPr>
          <p:cNvSpPr>
            <a:spLocks noGrp="1"/>
          </p:cNvSpPr>
          <p:nvPr>
            <p:ph type="sldNum" sz="quarter" idx="17"/>
          </p:nvPr>
        </p:nvSpPr>
        <p:spPr>
          <a:xfrm>
            <a:off x="11229278" y="6399144"/>
            <a:ext cx="441366" cy="165169"/>
          </a:xfrm>
          <a:prstGeom prst="rect">
            <a:avLst/>
          </a:prstGeom>
        </p:spPr>
        <p:txBody>
          <a:bodyPr/>
          <a:lstStyle>
            <a:lvl1pPr algn="r">
              <a:defRPr sz="800"/>
            </a:lvl1pPr>
          </a:lstStyle>
          <a:p>
            <a:fld id="{4F9AC08D-23A9-440E-BCB9-AA1E9877CC38}" type="slidenum">
              <a:rPr lang="en-US" smtClean="0">
                <a:solidFill>
                  <a:schemeClr val="accent5"/>
                </a:solidFill>
              </a:rPr>
              <a:pPr/>
              <a:t>‹#›</a:t>
            </a:fld>
            <a:endParaRPr lang="en-US">
              <a:solidFill>
                <a:schemeClr val="accent5"/>
              </a:solidFill>
            </a:endParaRPr>
          </a:p>
        </p:txBody>
      </p:sp>
      <p:sp>
        <p:nvSpPr>
          <p:cNvPr id="10" name="Title 1">
            <a:extLst>
              <a:ext uri="{FF2B5EF4-FFF2-40B4-BE49-F238E27FC236}">
                <a16:creationId xmlns:a16="http://schemas.microsoft.com/office/drawing/2014/main" id="{E81CA5BC-95F1-4780-8534-25FCBD10A022}"/>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spTree>
    <p:extLst>
      <p:ext uri="{BB962C8B-B14F-4D97-AF65-F5344CB8AC3E}">
        <p14:creationId xmlns:p14="http://schemas.microsoft.com/office/powerpoint/2010/main" val="21729332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4" baseline="0">
                <a:gradFill>
                  <a:gsLst>
                    <a:gs pos="1250">
                      <a:schemeClr val="tx1"/>
                    </a:gs>
                    <a:gs pos="100000">
                      <a:schemeClr val="tx1"/>
                    </a:gs>
                  </a:gsLst>
                  <a:lin ang="5400000" scaled="0"/>
                </a:gradFill>
              </a:defRPr>
            </a:lvl1pPr>
          </a:lstStyle>
          <a:p>
            <a:r>
              <a:rPr lang="en-US"/>
              <a:t>Square photo layout</a:t>
            </a:r>
          </a:p>
        </p:txBody>
      </p:sp>
      <p:pic>
        <p:nvPicPr>
          <p:cNvPr id="5" name="Picture 4">
            <a:extLst>
              <a:ext uri="{FF2B5EF4-FFF2-40B4-BE49-F238E27FC236}">
                <a16:creationId xmlns:a16="http://schemas.microsoft.com/office/drawing/2014/main" id="{51273462-1C66-4B40-BB8A-89E7590AE2F0}"/>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5306067" y="-41274"/>
            <a:ext cx="6885933" cy="6899275"/>
          </a:xfrm>
          <a:prstGeom prst="rect">
            <a:avLst/>
          </a:prstGeom>
        </p:spPr>
      </p:pic>
    </p:spTree>
    <p:extLst>
      <p:ext uri="{BB962C8B-B14F-4D97-AF65-F5344CB8AC3E}">
        <p14:creationId xmlns:p14="http://schemas.microsoft.com/office/powerpoint/2010/main" val="338626919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USE THIS ON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601179" y="1554480"/>
            <a:ext cx="10981222" cy="1119281"/>
          </a:xfrm>
        </p:spPr>
        <p:txBody>
          <a:bodyPr wrap="square" lIns="0" tIns="0" rIns="0" bIns="0">
            <a:spAutoFit/>
          </a:bodyPr>
          <a:lstStyle>
            <a:lvl1pPr marL="0"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lang="en-US" sz="1765" b="1" i="0" kern="1200" spc="0" baseline="0" dirty="0">
                <a:solidFill>
                  <a:srgbClr val="000000"/>
                </a:solidFill>
                <a:latin typeface="+mn-lt"/>
                <a:ea typeface="+mn-ea"/>
                <a:cs typeface="+mn-cs"/>
              </a:defRPr>
            </a:lvl1pPr>
            <a:lvl2pPr marL="0" indent="0">
              <a:lnSpc>
                <a:spcPct val="110000"/>
              </a:lnSpc>
              <a:spcBef>
                <a:spcPts val="0"/>
              </a:spcBef>
              <a:spcAft>
                <a:spcPts val="1200"/>
              </a:spcAft>
              <a:buNone/>
              <a:defRPr sz="1765">
                <a:solidFill>
                  <a:srgbClr val="000000"/>
                </a:solidFill>
              </a:defRPr>
            </a:lvl2pPr>
            <a:lvl3pPr marL="0" indent="0">
              <a:lnSpc>
                <a:spcPct val="110000"/>
              </a:lnSpc>
              <a:spcBef>
                <a:spcPts val="0"/>
              </a:spcBef>
              <a:spcAft>
                <a:spcPts val="1200"/>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575734" y="428826"/>
            <a:ext cx="11006667"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a:t>
            </a:r>
          </a:p>
        </p:txBody>
      </p:sp>
      <p:sp>
        <p:nvSpPr>
          <p:cNvPr id="8" name="TextBox 7">
            <a:extLst>
              <a:ext uri="{FF2B5EF4-FFF2-40B4-BE49-F238E27FC236}">
                <a16:creationId xmlns:a16="http://schemas.microsoft.com/office/drawing/2014/main" id="{23054922-7BB2-4879-9591-0FC564128406}"/>
              </a:ext>
            </a:extLst>
          </p:cNvPr>
          <p:cNvSpPr txBox="1"/>
          <p:nvPr userDrawn="1"/>
        </p:nvSpPr>
        <p:spPr>
          <a:xfrm>
            <a:off x="612487" y="64818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262461122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2810338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6195793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6182209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9550006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0905162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8018732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5028490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7E582958-B9FC-45CD-B97B-46119EB37ECC}"/>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021920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73665306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74281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6682252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76262308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399316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211497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5" name="Picture 4">
            <a:extLst>
              <a:ext uri="{FF2B5EF4-FFF2-40B4-BE49-F238E27FC236}">
                <a16:creationId xmlns:a16="http://schemas.microsoft.com/office/drawing/2014/main" id="{6EDAF865-9F50-42FB-80A5-D029FCC2E8F2}"/>
              </a:ext>
            </a:extLst>
          </p:cNvPr>
          <p:cNvPicPr>
            <a:picLocks noChangeAspect="1"/>
          </p:cNvPicPr>
          <p:nvPr userDrawn="1"/>
        </p:nvPicPr>
        <p:blipFill>
          <a:blip r:embed="rId3"/>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1122791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19784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3674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367176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8" name="Text Placeholder 4">
            <a:extLst>
              <a:ext uri="{FF2B5EF4-FFF2-40B4-BE49-F238E27FC236}">
                <a16:creationId xmlns:a16="http://schemas.microsoft.com/office/drawing/2014/main" id="{6551D545-C251-4D4D-AB3D-52FE003820E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1283612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586369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885758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3632462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8001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457252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257255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7684594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1031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74257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394063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29E8D49A-E1F4-4A07-AB4E-D44DDE006610}"/>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286764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12795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484457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7683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2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78942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47612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3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671680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3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2094916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3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82613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4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9285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4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701706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8" name="Text Placeholder 4">
            <a:extLst>
              <a:ext uri="{FF2B5EF4-FFF2-40B4-BE49-F238E27FC236}">
                <a16:creationId xmlns:a16="http://schemas.microsoft.com/office/drawing/2014/main" id="{15DA218C-BA83-4181-901D-C486606417EB}"/>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163751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4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8942529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35776557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Box 5">
            <a:extLst>
              <a:ext uri="{FF2B5EF4-FFF2-40B4-BE49-F238E27FC236}">
                <a16:creationId xmlns:a16="http://schemas.microsoft.com/office/drawing/2014/main" id="{55172CF2-8949-41D2-A849-0D7A7B2175D6}"/>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Text Placeholder 16">
            <a:extLst>
              <a:ext uri="{FF2B5EF4-FFF2-40B4-BE49-F238E27FC236}">
                <a16:creationId xmlns:a16="http://schemas.microsoft.com/office/drawing/2014/main" id="{8C8FE31B-78EE-49BB-83BA-C27F0105694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4258560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03455993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67AFE834-965D-46BB-AD35-6485534E837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259796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E6DD86A3-370B-4B16-8C94-A5F62AE9207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8447198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1C08635B-C0DD-495F-B861-31010724532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9661868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53808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2">
            <a:extLst>
              <a:ext uri="{FF2B5EF4-FFF2-40B4-BE49-F238E27FC236}">
                <a16:creationId xmlns:a16="http://schemas.microsoft.com/office/drawing/2014/main" id="{918F250C-1973-44C9-969A-F234C50A6682}"/>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142237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4608AE61-1E2A-44F6-AA70-26B8856E071F}"/>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0580900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429443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204058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TextBox 4">
            <a:extLst>
              <a:ext uri="{FF2B5EF4-FFF2-40B4-BE49-F238E27FC236}">
                <a16:creationId xmlns:a16="http://schemas.microsoft.com/office/drawing/2014/main" id="{60C38699-A815-46DF-8683-AD9D70C457F0}"/>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4908808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5529"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774994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98157016-2979-4ABA-B2ED-33A7582D68F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2897340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8243016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7" name="TextBox 6">
            <a:extLst>
              <a:ext uri="{FF2B5EF4-FFF2-40B4-BE49-F238E27FC236}">
                <a16:creationId xmlns:a16="http://schemas.microsoft.com/office/drawing/2014/main" id="{1B28AF1D-BAC8-4480-8E8D-9C72BBB7CF5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82000317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CDB6A170-31B0-4B7A-9E80-BC461A6C25D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674452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C9A03A1B-DC26-4C7A-B4A8-14CF66851FF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846794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
        <p:nvSpPr>
          <p:cNvPr id="5" name="TextBox 4">
            <a:extLst>
              <a:ext uri="{FF2B5EF4-FFF2-40B4-BE49-F238E27FC236}">
                <a16:creationId xmlns:a16="http://schemas.microsoft.com/office/drawing/2014/main" id="{272386A9-F950-4490-BCED-202D3722652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52756185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51D233-6F8A-453D-AB33-CA6F7D4D4FD9}"/>
              </a:ext>
            </a:extLst>
          </p:cNvPr>
          <p:cNvSpPr txBox="1"/>
          <p:nvPr/>
        </p:nvSpPr>
        <p:spPr>
          <a:xfrm>
            <a:off x="4648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75524378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954873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40151394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AE46A67-6A63-41F9-A6E2-3792133F2FCC}"/>
              </a:ext>
            </a:extLst>
          </p:cNvPr>
          <p:cNvSpPr txBox="1"/>
          <p:nvPr/>
        </p:nvSpPr>
        <p:spPr>
          <a:xfrm>
            <a:off x="4938315"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9289040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C92D28-5D28-4AEB-BFEA-F6A5F00D48E2}"/>
              </a:ext>
            </a:extLst>
          </p:cNvPr>
          <p:cNvSpPr txBox="1"/>
          <p:nvPr/>
        </p:nvSpPr>
        <p:spPr>
          <a:xfrm>
            <a:off x="4941888"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859199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3A80AAD6-0B67-4551-8E09-5CC8B341A820}"/>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3749793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86A9DFCC-781C-459D-AE29-71C69B84DE4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2564553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7941EE98-1D5E-42BA-AC44-9CC0B043C811}"/>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005606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CF645DA7-B742-4854-BE09-96D9E884426C}"/>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298969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0D5E06-84D0-4280-8263-0CDB2F5832E4}"/>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6279928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2214F6-AD52-4A0A-B088-BDFE743DD0B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1216013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328059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98668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7059254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7778499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itle Only dar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17414918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029337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3A686-3EB4-419D-91BF-1696B702FBB3}"/>
              </a:ext>
            </a:extLst>
          </p:cNvPr>
          <p:cNvSpPr>
            <a:spLocks noGrp="1"/>
          </p:cNvSpPr>
          <p:nvPr>
            <p:ph type="title"/>
          </p:nvPr>
        </p:nvSpPr>
        <p:spPr>
          <a:xfrm>
            <a:off x="381000" y="18255"/>
            <a:ext cx="10515600" cy="1325563"/>
          </a:xfrm>
        </p:spPr>
        <p:txBody>
          <a:bodyPr>
            <a:normAutofit/>
          </a:bodyPr>
          <a:lstStyle>
            <a:lvl1pPr>
              <a:defRPr sz="2400">
                <a:latin typeface="Segoe UI Semibold" panose="020B0702040204020203" pitchFamily="34" charset="0"/>
                <a:cs typeface="Segoe UI Semibold" panose="020B07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461531D4-5D15-4D37-A0C1-8E4D14BEA485}"/>
              </a:ext>
            </a:extLst>
          </p:cNvPr>
          <p:cNvSpPr>
            <a:spLocks noGrp="1"/>
          </p:cNvSpPr>
          <p:nvPr>
            <p:ph idx="1"/>
          </p:nvPr>
        </p:nvSpPr>
        <p:spPr>
          <a:xfrm>
            <a:off x="381000" y="1559169"/>
            <a:ext cx="10972800" cy="4617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1E0675-D847-4AAE-B171-E7EA3CE3D9A1}"/>
              </a:ext>
            </a:extLst>
          </p:cNvPr>
          <p:cNvSpPr>
            <a:spLocks noGrp="1"/>
          </p:cNvSpPr>
          <p:nvPr>
            <p:ph type="dt" sz="half" idx="10"/>
          </p:nvPr>
        </p:nvSpPr>
        <p:spPr/>
        <p:txBody>
          <a:bodyPr/>
          <a:lstStyle/>
          <a:p>
            <a:fld id="{E95ED419-13FD-4511-A1AF-B0C1C92D3E0E}" type="datetimeFigureOut">
              <a:rPr lang="en-US" smtClean="0"/>
              <a:t>8/13/2020</a:t>
            </a:fld>
            <a:endParaRPr lang="en-US"/>
          </a:p>
        </p:txBody>
      </p:sp>
      <p:sp>
        <p:nvSpPr>
          <p:cNvPr id="5" name="Footer Placeholder 4">
            <a:extLst>
              <a:ext uri="{FF2B5EF4-FFF2-40B4-BE49-F238E27FC236}">
                <a16:creationId xmlns:a16="http://schemas.microsoft.com/office/drawing/2014/main" id="{9E4D414A-2BBD-4151-9BEC-6DAFC72E3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158530-F5CC-46BA-9C78-B05D8C6F1C1C}"/>
              </a:ext>
            </a:extLst>
          </p:cNvPr>
          <p:cNvSpPr>
            <a:spLocks noGrp="1"/>
          </p:cNvSpPr>
          <p:nvPr>
            <p:ph type="sldNum" sz="quarter" idx="12"/>
          </p:nvPr>
        </p:nvSpPr>
        <p:spPr/>
        <p:txBody>
          <a:bodyPr/>
          <a:lstStyle/>
          <a:p>
            <a:fld id="{7E85362D-5068-467B-A8EF-57088B9F4B3F}" type="slidenum">
              <a:rPr lang="en-US" smtClean="0"/>
              <a:t>‹#›</a:t>
            </a:fld>
            <a:endParaRPr lang="en-US"/>
          </a:p>
        </p:txBody>
      </p:sp>
    </p:spTree>
    <p:extLst>
      <p:ext uri="{BB962C8B-B14F-4D97-AF65-F5344CB8AC3E}">
        <p14:creationId xmlns:p14="http://schemas.microsoft.com/office/powerpoint/2010/main" val="25583744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0294EAC0-E3A1-4636-8A23-8227C90F205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6733281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2A4D8415-67B6-4F15-908E-EF23065795A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2566174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622920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7823921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86646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92289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33059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11654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4542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492340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3861337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409462730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29266261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403233379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55413911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127889421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slideLayout" Target="../slideLayouts/slideLayout7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34" Type="http://schemas.openxmlformats.org/officeDocument/2006/relationships/slideLayout" Target="../slideLayouts/slideLayout84.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33" Type="http://schemas.openxmlformats.org/officeDocument/2006/relationships/slideLayout" Target="../slideLayouts/slideLayout83.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29" Type="http://schemas.openxmlformats.org/officeDocument/2006/relationships/slideLayout" Target="../slideLayouts/slideLayout79.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32" Type="http://schemas.openxmlformats.org/officeDocument/2006/relationships/slideLayout" Target="../slideLayouts/slideLayout82.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28" Type="http://schemas.openxmlformats.org/officeDocument/2006/relationships/slideLayout" Target="../slideLayouts/slideLayout78.xml"/><Relationship Id="rId36" Type="http://schemas.openxmlformats.org/officeDocument/2006/relationships/image" Target="../media/image1.emf"/><Relationship Id="rId10" Type="http://schemas.openxmlformats.org/officeDocument/2006/relationships/slideLayout" Target="../slideLayouts/slideLayout60.xml"/><Relationship Id="rId19" Type="http://schemas.openxmlformats.org/officeDocument/2006/relationships/slideLayout" Target="../slideLayouts/slideLayout69.xml"/><Relationship Id="rId31" Type="http://schemas.openxmlformats.org/officeDocument/2006/relationships/slideLayout" Target="../slideLayouts/slideLayout81.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 Id="rId27" Type="http://schemas.openxmlformats.org/officeDocument/2006/relationships/slideLayout" Target="../slideLayouts/slideLayout77.xml"/><Relationship Id="rId30" Type="http://schemas.openxmlformats.org/officeDocument/2006/relationships/slideLayout" Target="../slideLayouts/slideLayout80.xml"/><Relationship Id="rId35"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slideLayout" Target="../slideLayouts/slideLayout97.xml"/><Relationship Id="rId18" Type="http://schemas.openxmlformats.org/officeDocument/2006/relationships/slideLayout" Target="../slideLayouts/slideLayout102.xml"/><Relationship Id="rId26" Type="http://schemas.openxmlformats.org/officeDocument/2006/relationships/slideLayout" Target="../slideLayouts/slideLayout110.xml"/><Relationship Id="rId39" Type="http://schemas.openxmlformats.org/officeDocument/2006/relationships/slideLayout" Target="../slideLayouts/slideLayout123.xml"/><Relationship Id="rId3" Type="http://schemas.openxmlformats.org/officeDocument/2006/relationships/slideLayout" Target="../slideLayouts/slideLayout87.xml"/><Relationship Id="rId21" Type="http://schemas.openxmlformats.org/officeDocument/2006/relationships/slideLayout" Target="../slideLayouts/slideLayout105.xml"/><Relationship Id="rId34" Type="http://schemas.openxmlformats.org/officeDocument/2006/relationships/slideLayout" Target="../slideLayouts/slideLayout118.xml"/><Relationship Id="rId42" Type="http://schemas.openxmlformats.org/officeDocument/2006/relationships/slideLayout" Target="../slideLayouts/slideLayout126.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17" Type="http://schemas.openxmlformats.org/officeDocument/2006/relationships/slideLayout" Target="../slideLayouts/slideLayout101.xml"/><Relationship Id="rId25" Type="http://schemas.openxmlformats.org/officeDocument/2006/relationships/slideLayout" Target="../slideLayouts/slideLayout109.xml"/><Relationship Id="rId33" Type="http://schemas.openxmlformats.org/officeDocument/2006/relationships/slideLayout" Target="../slideLayouts/slideLayout117.xml"/><Relationship Id="rId38" Type="http://schemas.openxmlformats.org/officeDocument/2006/relationships/slideLayout" Target="../slideLayouts/slideLayout122.xml"/><Relationship Id="rId2" Type="http://schemas.openxmlformats.org/officeDocument/2006/relationships/slideLayout" Target="../slideLayouts/slideLayout86.xml"/><Relationship Id="rId16" Type="http://schemas.openxmlformats.org/officeDocument/2006/relationships/slideLayout" Target="../slideLayouts/slideLayout100.xml"/><Relationship Id="rId20" Type="http://schemas.openxmlformats.org/officeDocument/2006/relationships/slideLayout" Target="../slideLayouts/slideLayout104.xml"/><Relationship Id="rId29" Type="http://schemas.openxmlformats.org/officeDocument/2006/relationships/slideLayout" Target="../slideLayouts/slideLayout113.xml"/><Relationship Id="rId41" Type="http://schemas.openxmlformats.org/officeDocument/2006/relationships/slideLayout" Target="../slideLayouts/slideLayout125.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24" Type="http://schemas.openxmlformats.org/officeDocument/2006/relationships/slideLayout" Target="../slideLayouts/slideLayout108.xml"/><Relationship Id="rId32" Type="http://schemas.openxmlformats.org/officeDocument/2006/relationships/slideLayout" Target="../slideLayouts/slideLayout116.xml"/><Relationship Id="rId37" Type="http://schemas.openxmlformats.org/officeDocument/2006/relationships/slideLayout" Target="../slideLayouts/slideLayout121.xml"/><Relationship Id="rId40" Type="http://schemas.openxmlformats.org/officeDocument/2006/relationships/slideLayout" Target="../slideLayouts/slideLayout124.xml"/><Relationship Id="rId5" Type="http://schemas.openxmlformats.org/officeDocument/2006/relationships/slideLayout" Target="../slideLayouts/slideLayout89.xml"/><Relationship Id="rId15" Type="http://schemas.openxmlformats.org/officeDocument/2006/relationships/slideLayout" Target="../slideLayouts/slideLayout99.xml"/><Relationship Id="rId23" Type="http://schemas.openxmlformats.org/officeDocument/2006/relationships/slideLayout" Target="../slideLayouts/slideLayout107.xml"/><Relationship Id="rId28" Type="http://schemas.openxmlformats.org/officeDocument/2006/relationships/slideLayout" Target="../slideLayouts/slideLayout112.xml"/><Relationship Id="rId36" Type="http://schemas.openxmlformats.org/officeDocument/2006/relationships/slideLayout" Target="../slideLayouts/slideLayout120.xml"/><Relationship Id="rId10" Type="http://schemas.openxmlformats.org/officeDocument/2006/relationships/slideLayout" Target="../slideLayouts/slideLayout94.xml"/><Relationship Id="rId19" Type="http://schemas.openxmlformats.org/officeDocument/2006/relationships/slideLayout" Target="../slideLayouts/slideLayout103.xml"/><Relationship Id="rId31" Type="http://schemas.openxmlformats.org/officeDocument/2006/relationships/slideLayout" Target="../slideLayouts/slideLayout115.xml"/><Relationship Id="rId44" Type="http://schemas.openxmlformats.org/officeDocument/2006/relationships/image" Target="../media/image1.emf"/><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slideLayout" Target="../slideLayouts/slideLayout98.xml"/><Relationship Id="rId22" Type="http://schemas.openxmlformats.org/officeDocument/2006/relationships/slideLayout" Target="../slideLayouts/slideLayout106.xml"/><Relationship Id="rId27" Type="http://schemas.openxmlformats.org/officeDocument/2006/relationships/slideLayout" Target="../slideLayouts/slideLayout111.xml"/><Relationship Id="rId30" Type="http://schemas.openxmlformats.org/officeDocument/2006/relationships/slideLayout" Target="../slideLayouts/slideLayout114.xml"/><Relationship Id="rId35" Type="http://schemas.openxmlformats.org/officeDocument/2006/relationships/slideLayout" Target="../slideLayouts/slideLayout119.xml"/><Relationship Id="rId4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52"/>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662980139"/>
      </p:ext>
    </p:extLst>
  </p:cSld>
  <p:clrMap bg1="lt1" tx1="dk1" bg2="lt2" tx2="dk2" accent1="accent1" accent2="accent2" accent3="accent3" accent4="accent4" accent5="accent5" accent6="accent6" hlink="hlink" folHlink="folHlink"/>
  <p:sldLayoutIdLst>
    <p:sldLayoutId id="2147484017" r:id="rId1"/>
    <p:sldLayoutId id="2147484018" r:id="rId2"/>
    <p:sldLayoutId id="2147484019" r:id="rId3"/>
    <p:sldLayoutId id="2147484020" r:id="rId4"/>
    <p:sldLayoutId id="2147484021" r:id="rId5"/>
    <p:sldLayoutId id="2147484022" r:id="rId6"/>
    <p:sldLayoutId id="2147484023" r:id="rId7"/>
    <p:sldLayoutId id="2147484024" r:id="rId8"/>
    <p:sldLayoutId id="2147484025" r:id="rId9"/>
    <p:sldLayoutId id="2147484026" r:id="rId10"/>
    <p:sldLayoutId id="2147484027" r:id="rId11"/>
    <p:sldLayoutId id="2147484028" r:id="rId12"/>
    <p:sldLayoutId id="2147484029" r:id="rId13"/>
    <p:sldLayoutId id="2147484030" r:id="rId14"/>
    <p:sldLayoutId id="2147484031" r:id="rId15"/>
    <p:sldLayoutId id="2147484032" r:id="rId16"/>
    <p:sldLayoutId id="2147484033" r:id="rId17"/>
    <p:sldLayoutId id="2147484034" r:id="rId18"/>
    <p:sldLayoutId id="2147484035" r:id="rId19"/>
    <p:sldLayoutId id="2147484036" r:id="rId20"/>
    <p:sldLayoutId id="2147484037" r:id="rId21"/>
    <p:sldLayoutId id="2147484038" r:id="rId22"/>
    <p:sldLayoutId id="2147484039" r:id="rId23"/>
    <p:sldLayoutId id="2147484040" r:id="rId24"/>
    <p:sldLayoutId id="2147484041" r:id="rId25"/>
    <p:sldLayoutId id="2147484042" r:id="rId26"/>
    <p:sldLayoutId id="2147484043" r:id="rId27"/>
    <p:sldLayoutId id="2147484044" r:id="rId28"/>
    <p:sldLayoutId id="2147484045" r:id="rId29"/>
    <p:sldLayoutId id="2147484046" r:id="rId30"/>
    <p:sldLayoutId id="2147484047" r:id="rId31"/>
    <p:sldLayoutId id="2147484050" r:id="rId32"/>
    <p:sldLayoutId id="2147484051" r:id="rId33"/>
    <p:sldLayoutId id="2147484069" r:id="rId34"/>
    <p:sldLayoutId id="2147484070" r:id="rId35"/>
    <p:sldLayoutId id="2147484071" r:id="rId36"/>
    <p:sldLayoutId id="2147484072" r:id="rId37"/>
    <p:sldLayoutId id="2147484073" r:id="rId38"/>
    <p:sldLayoutId id="2147484074" r:id="rId39"/>
    <p:sldLayoutId id="2147484075" r:id="rId40"/>
    <p:sldLayoutId id="2147484076" r:id="rId41"/>
    <p:sldLayoutId id="2147484077" r:id="rId42"/>
    <p:sldLayoutId id="2147484078" r:id="rId43"/>
    <p:sldLayoutId id="2147484079" r:id="rId44"/>
    <p:sldLayoutId id="2147484080" r:id="rId45"/>
    <p:sldLayoutId id="2147484086" r:id="rId46"/>
    <p:sldLayoutId id="2147484087" r:id="rId47"/>
    <p:sldLayoutId id="2147484091" r:id="rId48"/>
    <p:sldLayoutId id="2147484092" r:id="rId49"/>
    <p:sldLayoutId id="2147484093" r:id="rId50"/>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6"/>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86969043"/>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 id="2147483872" r:id="rId22"/>
    <p:sldLayoutId id="2147483873" r:id="rId23"/>
    <p:sldLayoutId id="2147483874" r:id="rId24"/>
    <p:sldLayoutId id="2147483875" r:id="rId25"/>
    <p:sldLayoutId id="2147483876" r:id="rId26"/>
    <p:sldLayoutId id="2147483877" r:id="rId27"/>
    <p:sldLayoutId id="2147483878" r:id="rId28"/>
    <p:sldLayoutId id="2147483879" r:id="rId29"/>
    <p:sldLayoutId id="2147483880" r:id="rId30"/>
    <p:sldLayoutId id="2147483881" r:id="rId31"/>
    <p:sldLayoutId id="2147483882" r:id="rId32"/>
    <p:sldLayoutId id="2147483883" r:id="rId33"/>
    <p:sldLayoutId id="2147483884" r:id="rId3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7487412"/>
      </p:ext>
    </p:extLst>
  </p:cSld>
  <p:clrMap bg1="lt1" tx1="dk1" bg2="lt2" tx2="dk2" accent1="accent1" accent2="accent2" accent3="accent3" accent4="accent4" accent5="accent5" accent6="accent6" hlink="hlink" folHlink="folHlink"/>
  <p:sldLayoutIdLst>
    <p:sldLayoutId id="2147485518" r:id="rId1"/>
    <p:sldLayoutId id="2147485519" r:id="rId2"/>
    <p:sldLayoutId id="2147485520" r:id="rId3"/>
    <p:sldLayoutId id="2147485521" r:id="rId4"/>
    <p:sldLayoutId id="2147485522" r:id="rId5"/>
    <p:sldLayoutId id="2147485523" r:id="rId6"/>
    <p:sldLayoutId id="2147485524" r:id="rId7"/>
    <p:sldLayoutId id="2147485525" r:id="rId8"/>
    <p:sldLayoutId id="2147485526" r:id="rId9"/>
    <p:sldLayoutId id="2147485527"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4875" y="1959483"/>
            <a:ext cx="9641860" cy="498598"/>
          </a:xfrm>
        </p:spPr>
        <p:txBody>
          <a:bodyPr/>
          <a:lstStyle/>
          <a:p>
            <a:r>
              <a:rPr lang="ko-KR" dirty="0"/>
              <a:t>Microsoft Graph</a:t>
            </a:r>
            <a:r>
              <a:rPr lang="ko-KR" b="1" dirty="0">
                <a:latin typeface="Magneto" panose="04030805050802020D02" pitchFamily="82" charset="0"/>
              </a:rPr>
              <a:t>로 작업</a:t>
            </a:r>
            <a:endParaRPr lang="en-US" b="1" dirty="0">
              <a:solidFill>
                <a:schemeClr val="tx1"/>
              </a:solidFill>
              <a:latin typeface="Magneto" panose="04030805050802020D02" pitchFamily="82" charset="0"/>
            </a:endParaRPr>
          </a:p>
        </p:txBody>
      </p:sp>
      <p:sp>
        <p:nvSpPr>
          <p:cNvPr id="3" name="TextBox 2">
            <a:extLst>
              <a:ext uri="{FF2B5EF4-FFF2-40B4-BE49-F238E27FC236}">
                <a16:creationId xmlns:a16="http://schemas.microsoft.com/office/drawing/2014/main" id="{A844FFA6-9262-4C36-A78A-C4C5EF77C6FE}"/>
              </a:ext>
            </a:extLst>
          </p:cNvPr>
          <p:cNvSpPr txBox="1"/>
          <p:nvPr/>
        </p:nvSpPr>
        <p:spPr>
          <a:xfrm>
            <a:off x="2169232" y="2549128"/>
            <a:ext cx="7853535" cy="2585323"/>
          </a:xfrm>
          <a:prstGeom prst="rect">
            <a:avLst/>
          </a:prstGeom>
          <a:noFill/>
        </p:spPr>
        <p:txBody>
          <a:bodyPr wrap="square" lIns="0" tIns="0" rIns="0" bIns="0" rtlCol="0">
            <a:spAutoFit/>
          </a:bodyPr>
          <a:lstStyle/>
          <a:p>
            <a:pPr marL="342900" indent="-342900">
              <a:buFont typeface="Arial" panose="020B0604020202020204" pitchFamily="34" charset="0"/>
              <a:buChar char="•"/>
            </a:pPr>
            <a:r>
              <a:rPr lang="ko-KR" sz="2400" dirty="0"/>
              <a:t>Microsoft Graph </a:t>
            </a:r>
            <a:r>
              <a:rPr lang="ko-KR" sz="2400" dirty="0">
                <a:latin typeface="Magneto" panose="04030805050802020D02" pitchFamily="82" charset="0"/>
              </a:rPr>
              <a:t>개요</a:t>
            </a:r>
          </a:p>
          <a:p>
            <a:pPr marL="342900" indent="-342900">
              <a:buFont typeface="Arial" panose="020B0604020202020204" pitchFamily="34" charset="0"/>
              <a:buChar char="•"/>
            </a:pPr>
            <a:r>
              <a:rPr lang="ko-KR" sz="2400" dirty="0">
                <a:latin typeface="Magneto" panose="04030805050802020D02" pitchFamily="82" charset="0"/>
              </a:rPr>
              <a:t>쿼리 매개 변수로 데이터 사용 최적화</a:t>
            </a:r>
          </a:p>
          <a:p>
            <a:pPr marL="342900" indent="-342900">
              <a:buFont typeface="Arial" panose="020B0604020202020204" pitchFamily="34" charset="0"/>
              <a:buChar char="•"/>
            </a:pPr>
            <a:r>
              <a:rPr lang="ko-KR" sz="2400" dirty="0">
                <a:latin typeface="Magneto" panose="04030805050802020D02" pitchFamily="82" charset="0"/>
              </a:rPr>
              <a:t>네트워크 트래픽 최적화</a:t>
            </a:r>
          </a:p>
          <a:p>
            <a:pPr marL="342900" indent="-342900">
              <a:buFont typeface="Arial" panose="020B0604020202020204" pitchFamily="34" charset="0"/>
              <a:buChar char="•"/>
            </a:pPr>
            <a:r>
              <a:rPr lang="ko-KR" sz="2400" dirty="0"/>
              <a:t>Microsoft Graph</a:t>
            </a:r>
            <a:r>
              <a:rPr lang="ko-KR" sz="2400" dirty="0">
                <a:latin typeface="Magneto" panose="04030805050802020D02" pitchFamily="82" charset="0"/>
              </a:rPr>
              <a:t>로 사용자 데이터 액세스 </a:t>
            </a:r>
          </a:p>
          <a:p>
            <a:pPr marL="342900" indent="-342900">
              <a:buFont typeface="Arial" panose="020B0604020202020204" pitchFamily="34" charset="0"/>
              <a:buChar char="•"/>
            </a:pPr>
            <a:r>
              <a:rPr lang="ko-KR" sz="2400" dirty="0"/>
              <a:t>Microsoft Graph</a:t>
            </a:r>
            <a:r>
              <a:rPr lang="ko-KR" sz="2400" dirty="0">
                <a:latin typeface="Magneto" panose="04030805050802020D02" pitchFamily="82" charset="0"/>
              </a:rPr>
              <a:t>로 파일 액세스</a:t>
            </a:r>
          </a:p>
          <a:p>
            <a:pPr marL="342900" indent="-342900">
              <a:buFont typeface="Arial" panose="020B0604020202020204" pitchFamily="34" charset="0"/>
              <a:buChar char="•"/>
            </a:pPr>
            <a:r>
              <a:rPr lang="ko-KR" sz="2400" dirty="0"/>
              <a:t>Microsoft Graph</a:t>
            </a:r>
            <a:r>
              <a:rPr lang="ko-KR" sz="2400" dirty="0">
                <a:latin typeface="Magneto" panose="04030805050802020D02" pitchFamily="82" charset="0"/>
              </a:rPr>
              <a:t>에서 그룹 수명 주기 관리</a:t>
            </a:r>
          </a:p>
          <a:p>
            <a:pPr algn="l"/>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633729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ko-KR" dirty="0"/>
              <a:t>$skip </a:t>
            </a:r>
            <a:r>
              <a:rPr lang="ko-KR" b="1" dirty="0">
                <a:latin typeface="Malgun Gothic" panose="020B0503020000020004" pitchFamily="34" charset="-127"/>
                <a:ea typeface="Malgun Gothic" panose="020B0503020000020004" pitchFamily="34" charset="-127"/>
              </a:rPr>
              <a:t>및</a:t>
            </a:r>
            <a:r>
              <a:rPr lang="ko-KR" dirty="0"/>
              <a:t> $top </a:t>
            </a:r>
            <a:r>
              <a:rPr lang="ko-KR" altLang="en-US" b="1" dirty="0">
                <a:latin typeface="Malgun Gothic" panose="020B0503020000020004" pitchFamily="34" charset="-127"/>
                <a:ea typeface="Malgun Gothic" panose="020B0503020000020004" pitchFamily="34" charset="-127"/>
              </a:rPr>
              <a:t>쿼리 매개 변수</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4659737"/>
          </a:xfrm>
        </p:spPr>
        <p:txBody>
          <a:bodyPr/>
          <a:lstStyle/>
          <a:p>
            <a:pPr marL="228600" lvl="1"/>
            <a:r>
              <a:rPr lang="ko-KR" sz="2800" dirty="0">
                <a:latin typeface="Malgun Gothic" panose="020B0503020000020004" pitchFamily="34" charset="-127"/>
                <a:ea typeface="Malgun Gothic" panose="020B0503020000020004" pitchFamily="34" charset="-127"/>
                <a:cs typeface="Segoe UI Semilight" panose="020B0402040204020203" pitchFamily="34" charset="0"/>
              </a:rPr>
              <a:t>결과 집합의 페이지 크기를 지정하려면 </a:t>
            </a:r>
            <a:r>
              <a:rPr lang="ko-KR" sz="2800" dirty="0">
                <a:cs typeface="Segoe UI Semilight" panose="020B0402040204020203" pitchFamily="34" charset="0"/>
              </a:rPr>
              <a:t>$top </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쿼리 매개 변수를 사용합니다.</a:t>
            </a:r>
          </a:p>
          <a:p>
            <a:pPr marL="0" lvl="1" indent="0" algn="ctr">
              <a:buNone/>
            </a:pPr>
            <a:r>
              <a:rPr lang="ko-KR" i="1" dirty="0">
                <a:latin typeface="Segoe UI Semilight" panose="020B0402040204020203" pitchFamily="34" charset="0"/>
                <a:cs typeface="Segoe UI Semilight" panose="020B0402040204020203" pitchFamily="34" charset="0"/>
              </a:rPr>
              <a:t>https://graph.microsoft.com/v1.0/users?$top=5</a:t>
            </a:r>
          </a:p>
          <a:p>
            <a:pPr lvl="1" indent="-457200"/>
            <a:r>
              <a:rPr lang="ko-KR" sz="2800" dirty="0">
                <a:cs typeface="Segoe UI Semilight" panose="020B0402040204020203" pitchFamily="34" charset="0"/>
              </a:rPr>
              <a:t>@odata:nextLink </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속성의 </a:t>
            </a:r>
            <a:r>
              <a:rPr lang="en-US" altLang="ko-KR" sz="2800" dirty="0">
                <a:cs typeface="Segoe UI Semilight" panose="020B0402040204020203" pitchFamily="34" charset="0"/>
              </a:rPr>
              <a:t>URL</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 값을 </a:t>
            </a:r>
            <a:r>
              <a:rPr lang="ko-KR" sz="2800" dirty="0">
                <a:cs typeface="Segoe UI Semilight" panose="020B0402040204020203" pitchFamily="34" charset="0"/>
              </a:rPr>
              <a:t>Microsoft Graph</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로 보내 다음 페이지의 결과를 검색합니다.</a:t>
            </a:r>
          </a:p>
          <a:p>
            <a:pPr marL="228600" lvl="2" indent="0" algn="ctr">
              <a:buNone/>
            </a:pPr>
            <a:r>
              <a:rPr lang="ko-KR" sz="1800" i="1" dirty="0">
                <a:latin typeface="Segoe UI Semilight" panose="020B0402040204020203" pitchFamily="34" charset="0"/>
                <a:cs typeface="Segoe UI Semilight" panose="020B0402040204020203" pitchFamily="34" charset="0"/>
              </a:rPr>
              <a:t>"@odata.nextLink": "https://graph.microsoft.com/v1.0/users?$top=5&amp;amp;$skiptoken=X%274453707 	... 6633B900000000000000000000%27"</a:t>
            </a:r>
            <a:endParaRPr lang="en-US" sz="1800" dirty="0">
              <a:latin typeface="Segoe UI Semilight" panose="020B0402040204020203" pitchFamily="34" charset="0"/>
              <a:cs typeface="Segoe UI Semilight" panose="020B0402040204020203" pitchFamily="34" charset="0"/>
            </a:endParaRPr>
          </a:p>
          <a:p>
            <a:pPr marL="228600" lvl="1"/>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모음의 시작 부분에서 건너뛸 항목 수를 설정하려면 </a:t>
            </a:r>
            <a:r>
              <a:rPr lang="ko-KR" sz="2800" dirty="0">
                <a:cs typeface="Segoe UI Semilight" panose="020B0402040204020203" pitchFamily="34" charset="0"/>
              </a:rPr>
              <a:t>$skip </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쿼리 매개 변수를 사용합니다.</a:t>
            </a:r>
          </a:p>
          <a:p>
            <a:pPr marL="228600" lvl="2" indent="0" algn="ctr">
              <a:buNone/>
            </a:pPr>
            <a:r>
              <a:rPr lang="ko-KR" sz="2000" i="1" dirty="0">
                <a:latin typeface="Segoe UI Semilight" panose="020B0402040204020203" pitchFamily="34" charset="0"/>
                <a:cs typeface="Segoe UI Semilight" panose="020B0402040204020203" pitchFamily="34" charset="0"/>
              </a:rPr>
              <a:t>https://graph.microsoft.com/v1.0/me/events?$orderby=createdDateTime&amp;$skip=20</a:t>
            </a:r>
            <a:endParaRPr lang="en-US" sz="2000" dirty="0">
              <a:latin typeface="Segoe UI Semilight" panose="020B0402040204020203" pitchFamily="34" charset="0"/>
              <a:cs typeface="Segoe UI Semilight" panose="020B0402040204020203" pitchFamily="34" charset="0"/>
            </a:endParaRPr>
          </a:p>
          <a:p>
            <a:pPr marL="0" lvl="1" indent="0">
              <a:buNone/>
            </a:pPr>
            <a:endParaRPr lang="en-US" sz="2800" dirty="0">
              <a:cs typeface="Segoe UI Semilight" panose="020B0402040204020203" pitchFamily="34" charset="0"/>
            </a:endParaRPr>
          </a:p>
        </p:txBody>
      </p:sp>
    </p:spTree>
    <p:extLst>
      <p:ext uri="{BB962C8B-B14F-4D97-AF65-F5344CB8AC3E}">
        <p14:creationId xmlns:p14="http://schemas.microsoft.com/office/powerpoint/2010/main" val="19385699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ko-KR" dirty="0"/>
              <a:t>$expand </a:t>
            </a:r>
            <a:r>
              <a:rPr lang="ko-KR" b="1" dirty="0">
                <a:latin typeface="Malgun Gothic" panose="020B0503020000020004" pitchFamily="34" charset="-127"/>
                <a:ea typeface="Malgun Gothic" panose="020B0503020000020004" pitchFamily="34" charset="-127"/>
              </a:rPr>
              <a:t>쿼리 매개 변수</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804118"/>
          </a:xfrm>
        </p:spPr>
        <p:txBody>
          <a:bodyPr/>
          <a:lstStyle/>
          <a:p>
            <a:pPr marL="228600" lvl="1"/>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요청된 리소스와 관련된 추가 리소스를 가져오려면 </a:t>
            </a:r>
            <a:r>
              <a:rPr lang="ko-KR" sz="2800" dirty="0">
                <a:latin typeface="Segoe UI Semilight" panose="020B0402040204020203" pitchFamily="34" charset="0"/>
                <a:cs typeface="Segoe UI Semilight" panose="020B0402040204020203" pitchFamily="34" charset="0"/>
              </a:rPr>
              <a:t>$expand</a:t>
            </a:r>
            <a:r>
              <a:rPr lang="ko-KR" altLang="en-US" sz="2800" dirty="0">
                <a:latin typeface="Malgun Gothic" panose="020B0503020000020004" pitchFamily="34" charset="-127"/>
                <a:ea typeface="Malgun Gothic" panose="020B0503020000020004" pitchFamily="34" charset="-127"/>
                <a:cs typeface="Segoe UI Semilight" panose="020B0402040204020203" pitchFamily="34" charset="0"/>
              </a:rPr>
              <a:t>를 사용합니다</a:t>
            </a:r>
            <a:r>
              <a:rPr lang="en-US" altLang="ko-KR" sz="2800" dirty="0">
                <a:latin typeface="Malgun Gothic" panose="020B0503020000020004" pitchFamily="34" charset="-127"/>
                <a:ea typeface="Malgun Gothic" panose="020B0503020000020004" pitchFamily="34" charset="-127"/>
                <a:cs typeface="Segoe UI Semilight" panose="020B0402040204020203" pitchFamily="34" charset="0"/>
              </a:rPr>
              <a:t>. </a:t>
            </a:r>
          </a:p>
          <a:p>
            <a:pPr marL="228600" lvl="1"/>
            <a:r>
              <a:rPr lang="ko-KR" sz="2800" dirty="0">
                <a:latin typeface="Malgun Gothic" panose="020B0503020000020004" pitchFamily="34" charset="-127"/>
                <a:ea typeface="Malgun Gothic" panose="020B0503020000020004" pitchFamily="34" charset="-127"/>
                <a:cs typeface="Segoe UI Semilight" panose="020B0402040204020203" pitchFamily="34" charset="0"/>
              </a:rPr>
              <a:t>확장하고 결과에 포함할 쉼표로 구분된 속성 목록을 제공합니다.</a:t>
            </a:r>
          </a:p>
          <a:p>
            <a:pPr marL="0" lvl="1" indent="0">
              <a:buNone/>
            </a:pPr>
            <a:endParaRPr lang="en-US" sz="2800" dirty="0">
              <a:latin typeface="Malgun Gothic" panose="020B0503020000020004" pitchFamily="34" charset="-127"/>
              <a:ea typeface="Malgun Gothic" panose="020B0503020000020004" pitchFamily="34" charset="-127"/>
              <a:cs typeface="Segoe UI Semilight" panose="020B0402040204020203" pitchFamily="34" charset="0"/>
            </a:endParaRPr>
          </a:p>
          <a:p>
            <a:pPr marL="0" lvl="1" indent="0">
              <a:buNone/>
            </a:pP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루트 드라이브 정보를 드라이브의 최상위 자식 항목과 함께 가져옵니다.</a:t>
            </a:r>
          </a:p>
          <a:p>
            <a:pPr marL="0" lvl="1" indent="0" algn="ctr">
              <a:buNone/>
            </a:pPr>
            <a:r>
              <a:rPr lang="ko-KR" sz="2400" dirty="0">
                <a:solidFill>
                  <a:schemeClr val="tx1"/>
                </a:solidFill>
                <a:latin typeface="Segoe UI Light" pitchFamily="34" charset="0"/>
              </a:rPr>
              <a:t>GET https://graph.microsoft.com/v1.0/me/drive/root?$expand=children</a:t>
            </a:r>
          </a:p>
          <a:p>
            <a:pPr marL="0" lvl="1" indent="0">
              <a:buNone/>
            </a:pPr>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9239436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ko-KR" dirty="0"/>
              <a:t>$count </a:t>
            </a:r>
            <a:r>
              <a:rPr lang="ko-KR" b="1" dirty="0">
                <a:latin typeface="Malgun Gothic" panose="020B0503020000020004" pitchFamily="34" charset="-127"/>
                <a:ea typeface="Malgun Gothic" panose="020B0503020000020004" pitchFamily="34" charset="-127"/>
              </a:rPr>
              <a:t>쿼리 매개 변수</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877985"/>
          </a:xfrm>
        </p:spPr>
        <p:txBody>
          <a:bodyPr/>
          <a:lstStyle/>
          <a:p>
            <a:pPr marL="0" lvl="1" indent="0">
              <a:buNone/>
            </a:pP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결과와 함께 모음의 총 항목 수를 포함하려면 쿼리 문자열 매개 변수로 </a:t>
            </a:r>
            <a:r>
              <a:rPr lang="ko-KR" sz="2800" dirty="0">
                <a:cs typeface="Segoe UI Semilight" panose="020B0402040204020203" pitchFamily="34" charset="0"/>
              </a:rPr>
              <a:t>$count=true</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를 추가합니다.</a:t>
            </a:r>
          </a:p>
          <a:p>
            <a:pPr marL="228600" lvl="1"/>
            <a:endParaRPr lang="en-US" sz="2800" dirty="0">
              <a:latin typeface="Malgun Gothic" panose="020B0503020000020004" pitchFamily="34" charset="-127"/>
              <a:ea typeface="Malgun Gothic" panose="020B0503020000020004" pitchFamily="34" charset="-127"/>
              <a:cs typeface="Segoe UI Semilight" panose="020B0402040204020203" pitchFamily="34" charset="0"/>
            </a:endParaRPr>
          </a:p>
          <a:p>
            <a:pPr marL="0" lvl="1" indent="0">
              <a:buNone/>
            </a:pP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연락처 모음의 항목 수와 함께 현재 사용자의 연락처 모음을 가져오려면 다음을 수행합니다.</a:t>
            </a:r>
          </a:p>
          <a:p>
            <a:pPr marL="0" lvl="1" indent="0">
              <a:buNone/>
            </a:pPr>
            <a:r>
              <a:rPr lang="ko-KR" sz="2800" dirty="0">
                <a:latin typeface="Segoe UI Semilight" panose="020B0402040204020203" pitchFamily="34" charset="0"/>
                <a:cs typeface="Segoe UI Semilight" panose="020B0402040204020203" pitchFamily="34" charset="0"/>
              </a:rPr>
              <a:t>	</a:t>
            </a:r>
            <a:r>
              <a:rPr lang="ko-KR" sz="2800" dirty="0">
                <a:solidFill>
                  <a:schemeClr val="tx1"/>
                </a:solidFill>
                <a:latin typeface="Segoe UI Light" pitchFamily="34" charset="0"/>
              </a:rPr>
              <a:t>https://graph.microsoft.com/v1.0/me/contacts?$count=true</a:t>
            </a:r>
          </a:p>
          <a:p>
            <a:pPr marL="0" lvl="1" indent="0">
              <a:buNone/>
            </a:pPr>
            <a:endParaRPr lang="en-US" sz="2800" dirty="0">
              <a:latin typeface="Segoe UI Semilight" panose="020B0402040204020203" pitchFamily="34" charset="0"/>
              <a:cs typeface="Segoe UI Semilight" panose="020B0402040204020203" pitchFamily="34" charset="0"/>
            </a:endParaRPr>
          </a:p>
          <a:p>
            <a:pPr marL="0" lvl="1" indent="0">
              <a:buNone/>
            </a:pPr>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2614374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ko-KR" dirty="0"/>
              <a:t>$search </a:t>
            </a:r>
            <a:r>
              <a:rPr lang="ko-KR" b="1" dirty="0">
                <a:latin typeface="Malgun Gothic" panose="020B0503020000020004" pitchFamily="34" charset="-127"/>
                <a:ea typeface="Malgun Gothic" panose="020B0503020000020004" pitchFamily="34" charset="-127"/>
              </a:rPr>
              <a:t>쿼리 매개 변수</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4850559"/>
          </a:xfrm>
        </p:spPr>
        <p:txBody>
          <a:bodyPr/>
          <a:lstStyle/>
          <a:p>
            <a:pPr marL="228600" lvl="1"/>
            <a:r>
              <a:rPr lang="ko-KR" sz="2800" dirty="0">
                <a:latin typeface="Malgun Gothic" panose="020B0503020000020004" pitchFamily="34" charset="-127"/>
                <a:ea typeface="Malgun Gothic" panose="020B0503020000020004" pitchFamily="34" charset="-127"/>
                <a:cs typeface="Segoe UI Semilight" panose="020B0402040204020203" pitchFamily="34" charset="0"/>
              </a:rPr>
              <a:t>검색 기준에 맞게 요청 결과를 제한하려면 </a:t>
            </a:r>
            <a:r>
              <a:rPr lang="ko-KR" sz="2800" dirty="0">
                <a:cs typeface="Segoe UI Semilight" panose="020B0402040204020203" pitchFamily="34" charset="0"/>
              </a:rPr>
              <a:t>$search</a:t>
            </a:r>
            <a:r>
              <a:rPr lang="ko-KR" altLang="en-US" sz="2800" dirty="0">
                <a:latin typeface="Malgun Gothic" panose="020B0503020000020004" pitchFamily="34" charset="-127"/>
                <a:ea typeface="Malgun Gothic" panose="020B0503020000020004" pitchFamily="34" charset="-127"/>
                <a:cs typeface="Segoe UI Semilight" panose="020B0402040204020203" pitchFamily="34" charset="0"/>
              </a:rPr>
              <a:t>를 사용합니다</a:t>
            </a:r>
            <a:r>
              <a:rPr lang="en-US" altLang="ko-KR" sz="2800" dirty="0">
                <a:latin typeface="Malgun Gothic" panose="020B0503020000020004" pitchFamily="34" charset="-127"/>
                <a:ea typeface="Malgun Gothic" panose="020B0503020000020004" pitchFamily="34" charset="-127"/>
                <a:cs typeface="Segoe UI Semilight" panose="020B0402040204020203" pitchFamily="34" charset="0"/>
              </a:rPr>
              <a:t>. </a:t>
            </a:r>
          </a:p>
          <a:p>
            <a:pPr marL="228600" lvl="1"/>
            <a:r>
              <a:rPr lang="ko-KR" altLang="en-US" sz="2800" dirty="0">
                <a:latin typeface="Malgun Gothic" panose="020B0503020000020004" pitchFamily="34" charset="-127"/>
                <a:ea typeface="Malgun Gothic" panose="020B0503020000020004" pitchFamily="34" charset="-127"/>
                <a:cs typeface="Segoe UI Semilight" panose="020B0402040204020203" pitchFamily="34" charset="0"/>
              </a:rPr>
              <a:t>검색 대상을 특정 필드로 지정할 수 있는</a:t>
            </a:r>
            <a:r>
              <a:rPr lang="ko-KR" sz="2800" dirty="0">
                <a:cs typeface="Segoe UI Semilight" panose="020B0402040204020203" pitchFamily="34" charset="0"/>
              </a:rPr>
              <a:t> KQL</a:t>
            </a:r>
            <a:r>
              <a:rPr lang="en-US" altLang="ko-KR" sz="2800" dirty="0">
                <a:latin typeface="Malgun Gothic" panose="020B0503020000020004" pitchFamily="34" charset="-127"/>
                <a:ea typeface="Malgun Gothic" panose="020B0503020000020004" pitchFamily="34" charset="-127"/>
                <a:cs typeface="Segoe UI Semilight" panose="020B0402040204020203" pitchFamily="34" charset="0"/>
              </a:rPr>
              <a:t>(</a:t>
            </a:r>
            <a:r>
              <a:rPr lang="ko-KR" altLang="en-US" sz="2800" dirty="0">
                <a:latin typeface="Malgun Gothic" panose="020B0503020000020004" pitchFamily="34" charset="-127"/>
                <a:ea typeface="Malgun Gothic" panose="020B0503020000020004" pitchFamily="34" charset="-127"/>
                <a:cs typeface="Segoe UI Semilight" panose="020B0402040204020203" pitchFamily="34" charset="0"/>
              </a:rPr>
              <a:t>키워드 쿼리 언어</a:t>
            </a:r>
            <a:r>
              <a:rPr lang="en-US" altLang="ko-KR" sz="2800" dirty="0">
                <a:latin typeface="Malgun Gothic" panose="020B0503020000020004" pitchFamily="34" charset="-127"/>
                <a:ea typeface="Malgun Gothic" panose="020B0503020000020004" pitchFamily="34" charset="-127"/>
                <a:cs typeface="Segoe UI Semilight" panose="020B0402040204020203" pitchFamily="34" charset="0"/>
              </a:rPr>
              <a:t>) </a:t>
            </a:r>
            <a:r>
              <a:rPr lang="ko-KR" altLang="en-US" sz="2800" dirty="0">
                <a:latin typeface="Malgun Gothic" panose="020B0503020000020004" pitchFamily="34" charset="-127"/>
                <a:ea typeface="Malgun Gothic" panose="020B0503020000020004" pitchFamily="34" charset="-127"/>
                <a:cs typeface="Segoe UI Semilight" panose="020B0402040204020203" pitchFamily="34" charset="0"/>
              </a:rPr>
              <a:t>구조적 쿼리를 지원합니다</a:t>
            </a:r>
            <a:r>
              <a:rPr lang="en-US" altLang="ko-KR" sz="2800" dirty="0">
                <a:latin typeface="Malgun Gothic" panose="020B0503020000020004" pitchFamily="34" charset="-127"/>
                <a:ea typeface="Malgun Gothic" panose="020B0503020000020004" pitchFamily="34" charset="-127"/>
                <a:cs typeface="Segoe UI Semilight" panose="020B0402040204020203" pitchFamily="34" charset="0"/>
              </a:rPr>
              <a:t>.</a:t>
            </a:r>
          </a:p>
          <a:p>
            <a:pPr marL="228600" lvl="1"/>
            <a:r>
              <a:rPr lang="ko-KR" altLang="en-US" sz="2800" dirty="0">
                <a:latin typeface="Malgun Gothic" panose="020B0503020000020004" pitchFamily="34" charset="-127"/>
                <a:ea typeface="Malgun Gothic" panose="020B0503020000020004" pitchFamily="34" charset="-127"/>
                <a:cs typeface="Segoe UI Semilight" panose="020B0402040204020203" pitchFamily="34" charset="0"/>
              </a:rPr>
              <a:t>메시지 및 사용자 모음을 검색할 수 있습니다</a:t>
            </a:r>
            <a:r>
              <a:rPr lang="en-US" altLang="ko-KR" sz="2800" dirty="0">
                <a:latin typeface="Malgun Gothic" panose="020B0503020000020004" pitchFamily="34" charset="-127"/>
                <a:ea typeface="Malgun Gothic" panose="020B0503020000020004" pitchFamily="34" charset="-127"/>
                <a:cs typeface="Segoe UI Semilight" panose="020B0402040204020203" pitchFamily="34" charset="0"/>
              </a:rPr>
              <a:t>.</a:t>
            </a:r>
          </a:p>
          <a:p>
            <a:pPr marL="428625" lvl="2"/>
            <a:r>
              <a:rPr lang="ko-KR" sz="2400" dirty="0">
                <a:latin typeface="Malgun Gothic" panose="020B0503020000020004" pitchFamily="34" charset="-127"/>
                <a:ea typeface="Malgun Gothic" panose="020B0503020000020004" pitchFamily="34" charset="-127"/>
                <a:cs typeface="Segoe UI Semilight" panose="020B0402040204020203" pitchFamily="34" charset="0"/>
              </a:rPr>
              <a:t>메시지 검색은 기본적으로 </a:t>
            </a:r>
            <a:r>
              <a:rPr lang="ko-KR" sz="2400" i="1" dirty="0">
                <a:cs typeface="Segoe UI Semilight" panose="020B0402040204020203" pitchFamily="34" charset="0"/>
              </a:rPr>
              <a:t>from, subject </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및</a:t>
            </a:r>
            <a:r>
              <a:rPr lang="ko-KR" sz="2400" dirty="0">
                <a:cs typeface="Segoe UI Semilight" panose="020B0402040204020203" pitchFamily="34" charset="0"/>
              </a:rPr>
              <a:t> </a:t>
            </a:r>
            <a:r>
              <a:rPr lang="ko-KR" sz="2400" i="1" dirty="0">
                <a:cs typeface="Segoe UI Semilight" panose="020B0402040204020203" pitchFamily="34" charset="0"/>
              </a:rPr>
              <a:t>body</a:t>
            </a:r>
            <a:r>
              <a:rPr lang="ko-KR" sz="2400" dirty="0">
                <a:cs typeface="Segoe UI Semilight" panose="020B0402040204020203" pitchFamily="34" charset="0"/>
              </a:rPr>
              <a:t> </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속성을 검색합니다.</a:t>
            </a:r>
          </a:p>
          <a:p>
            <a:pPr marL="428625" lvl="2"/>
            <a:r>
              <a:rPr lang="ko-KR" sz="2400" dirty="0">
                <a:latin typeface="Malgun Gothic" panose="020B0503020000020004" pitchFamily="34" charset="-127"/>
                <a:ea typeface="Malgun Gothic" panose="020B0503020000020004" pitchFamily="34" charset="-127"/>
                <a:cs typeface="Segoe UI Semilight" panose="020B0402040204020203" pitchFamily="34" charset="0"/>
              </a:rPr>
              <a:t>사용자 검색은 </a:t>
            </a:r>
            <a:r>
              <a:rPr lang="ko-KR" sz="2400" i="1" dirty="0">
                <a:cs typeface="Segoe UI Semilight" panose="020B0402040204020203" pitchFamily="34" charset="0"/>
              </a:rPr>
              <a:t>displayName</a:t>
            </a:r>
            <a:r>
              <a:rPr lang="ko-KR" sz="2400" i="1" dirty="0">
                <a:latin typeface="Malgun Gothic" panose="020B0503020000020004" pitchFamily="34" charset="-127"/>
                <a:ea typeface="Malgun Gothic" panose="020B0503020000020004" pitchFamily="34" charset="-127"/>
                <a:cs typeface="Segoe UI Semilight" panose="020B0402040204020203" pitchFamily="34" charset="0"/>
              </a:rPr>
              <a:t> </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및 </a:t>
            </a:r>
            <a:r>
              <a:rPr lang="ko-KR" sz="2400" i="1" dirty="0">
                <a:cs typeface="Segoe UI Semilight" panose="020B0402040204020203" pitchFamily="34" charset="0"/>
              </a:rPr>
              <a:t>emailAddress</a:t>
            </a:r>
            <a:r>
              <a:rPr lang="ko-KR" sz="2400" dirty="0">
                <a:cs typeface="Segoe UI Semilight" panose="020B0402040204020203" pitchFamily="34" charset="0"/>
              </a:rPr>
              <a:t> </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속성을 검색합니다.</a:t>
            </a:r>
          </a:p>
          <a:p>
            <a:pPr marL="228600" lvl="2" indent="0">
              <a:buNone/>
            </a:pPr>
            <a:endParaRPr lang="en-US" sz="2400" dirty="0">
              <a:cs typeface="Segoe UI Semilight" panose="020B0402040204020203" pitchFamily="34" charset="0"/>
            </a:endParaRPr>
          </a:p>
          <a:p>
            <a:pPr marL="228600" lvl="2" indent="0">
              <a:buNone/>
            </a:pP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로그인한 사용자의 받은 편지함에서 </a:t>
            </a:r>
            <a:r>
              <a:rPr lang="ko-KR" sz="2400" i="1" dirty="0">
                <a:cs typeface="Segoe UI Semilight" panose="020B0402040204020203" pitchFamily="34" charset="0"/>
              </a:rPr>
              <a:t>from</a:t>
            </a:r>
            <a:r>
              <a:rPr lang="ko-KR" sz="2400" i="1" dirty="0">
                <a:latin typeface="Malgun Gothic" panose="020B0503020000020004" pitchFamily="34" charset="-127"/>
                <a:ea typeface="Malgun Gothic" panose="020B0503020000020004" pitchFamily="34" charset="-127"/>
                <a:cs typeface="Segoe UI Semilight" panose="020B0402040204020203" pitchFamily="34" charset="0"/>
              </a:rPr>
              <a:t>, </a:t>
            </a:r>
            <a:r>
              <a:rPr lang="ko-KR" sz="2400" i="1" dirty="0">
                <a:cs typeface="Segoe UI Semilight" panose="020B0402040204020203" pitchFamily="34" charset="0"/>
              </a:rPr>
              <a:t>subject </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또는</a:t>
            </a:r>
            <a:r>
              <a:rPr lang="ko-KR" sz="2400" dirty="0">
                <a:cs typeface="Segoe UI Semilight" panose="020B0402040204020203" pitchFamily="34" charset="0"/>
              </a:rPr>
              <a:t> </a:t>
            </a:r>
            <a:r>
              <a:rPr lang="ko-KR" sz="2400" i="1" dirty="0">
                <a:cs typeface="Segoe UI Semilight" panose="020B0402040204020203" pitchFamily="34" charset="0"/>
              </a:rPr>
              <a:t>body</a:t>
            </a:r>
            <a:r>
              <a:rPr lang="ko-KR" sz="2400" dirty="0">
                <a:cs typeface="Segoe UI Semilight" panose="020B0402040204020203" pitchFamily="34" charset="0"/>
              </a:rPr>
              <a:t> </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속성에</a:t>
            </a:r>
            <a:r>
              <a:rPr lang="ko-KR" sz="2400" dirty="0">
                <a:cs typeface="Segoe UI Semilight" panose="020B0402040204020203" pitchFamily="34" charset="0"/>
              </a:rPr>
              <a:t> "pizza"</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가 포함된 메시지를 가져옵니다.</a:t>
            </a:r>
          </a:p>
          <a:p>
            <a:pPr marL="228600" lvl="2" indent="0">
              <a:buNone/>
            </a:pPr>
            <a:r>
              <a:rPr lang="ko-KR" sz="2400" i="1" dirty="0">
                <a:latin typeface="Segoe UI Semilight" panose="020B0402040204020203" pitchFamily="34" charset="0"/>
                <a:cs typeface="Segoe UI Semilight" panose="020B0402040204020203" pitchFamily="34" charset="0"/>
              </a:rPr>
              <a:t>	GET https://graph.microsoft.com/v1.0/me/messages?$search="pizza"</a:t>
            </a:r>
            <a:endParaRPr lang="en-US" sz="2400" dirty="0">
              <a:latin typeface="Segoe UI Semilight" panose="020B0402040204020203" pitchFamily="34" charset="0"/>
              <a:cs typeface="Segoe UI Semilight" panose="020B0402040204020203" pitchFamily="34" charset="0"/>
            </a:endParaRPr>
          </a:p>
          <a:p>
            <a:pPr marL="228600" lvl="1" indent="0" fontAlgn="t">
              <a:buNone/>
            </a:pPr>
            <a:endParaRPr lang="en-US" dirty="0"/>
          </a:p>
        </p:txBody>
      </p:sp>
    </p:spTree>
    <p:extLst>
      <p:ext uri="{BB962C8B-B14F-4D97-AF65-F5344CB8AC3E}">
        <p14:creationId xmlns:p14="http://schemas.microsoft.com/office/powerpoint/2010/main" val="298866737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ko-KR" dirty="0"/>
              <a:t>$filter </a:t>
            </a:r>
            <a:r>
              <a:rPr lang="ko-KR" b="1" dirty="0">
                <a:latin typeface="Malgun Gothic" panose="020B0503020000020004" pitchFamily="34" charset="-127"/>
                <a:ea typeface="Malgun Gothic" panose="020B0503020000020004" pitchFamily="34" charset="-127"/>
              </a:rPr>
              <a:t>쿼리 매개 변수 </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4118050"/>
          </a:xfrm>
        </p:spPr>
        <p:txBody>
          <a:bodyPr/>
          <a:lstStyle/>
          <a:p>
            <a:pPr marL="228600" lvl="1"/>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지정된 쿼리와 일치하는 리소스를 찾으려면 </a:t>
            </a:r>
            <a:r>
              <a:rPr lang="ko-KR" sz="2800" dirty="0">
                <a:cs typeface="Segoe UI Semilight" panose="020B0402040204020203" pitchFamily="34" charset="0"/>
              </a:rPr>
              <a:t>$filter</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를 사용합니다. </a:t>
            </a:r>
          </a:p>
          <a:p>
            <a:pPr marL="228600" lvl="1"/>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모음의 하위 집합만 검색하는 데 사용됩니다.</a:t>
            </a:r>
          </a:p>
          <a:p>
            <a:pPr marL="228600" lvl="1"/>
            <a:r>
              <a:rPr lang="ko-KR" sz="2800" dirty="0">
                <a:cs typeface="Segoe UI Semilight" panose="020B0402040204020203" pitchFamily="34" charset="0"/>
              </a:rPr>
              <a:t>$filter </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연산자에 대한 지원은 </a:t>
            </a:r>
            <a:r>
              <a:rPr lang="ko-KR" sz="2800" dirty="0">
                <a:cs typeface="Segoe UI Semilight" panose="020B0402040204020203" pitchFamily="34" charset="0"/>
              </a:rPr>
              <a:t>Microsoft Graph API</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마다 다릅니다.</a:t>
            </a:r>
          </a:p>
          <a:p>
            <a:pPr marL="228600" lvl="1"/>
            <a:endParaRPr lang="en-US" sz="2800" dirty="0">
              <a:latin typeface="Malgun Gothic" panose="020B0503020000020004" pitchFamily="34" charset="-127"/>
              <a:ea typeface="Malgun Gothic" panose="020B0503020000020004" pitchFamily="34" charset="-127"/>
              <a:cs typeface="Segoe UI Semilight" panose="020B0402040204020203" pitchFamily="34" charset="0"/>
            </a:endParaRPr>
          </a:p>
          <a:p>
            <a:pPr marL="0" indent="0">
              <a:buNone/>
            </a:pPr>
            <a:r>
              <a:rPr lang="ko-KR" dirty="0">
                <a:latin typeface="Malgun Gothic" panose="020B0503020000020004" pitchFamily="34" charset="-127"/>
                <a:ea typeface="Malgun Gothic" panose="020B0503020000020004" pitchFamily="34" charset="-127"/>
              </a:rPr>
              <a:t>로그인한 사용자의 받은 편지함에서 </a:t>
            </a:r>
            <a:r>
              <a:rPr lang="ko-KR" i="1" dirty="0">
                <a:latin typeface="Malgun Gothic" panose="020B0503020000020004" pitchFamily="34" charset="-127"/>
                <a:ea typeface="Malgun Gothic" panose="020B0503020000020004" pitchFamily="34" charset="-127"/>
              </a:rPr>
              <a:t>같음 </a:t>
            </a:r>
            <a:r>
              <a:rPr lang="ko-KR" dirty="0">
                <a:latin typeface="Malgun Gothic" panose="020B0503020000020004" pitchFamily="34" charset="-127"/>
                <a:ea typeface="Malgun Gothic" panose="020B0503020000020004" pitchFamily="34" charset="-127"/>
              </a:rPr>
              <a:t>논리 연산자를 사용하여 모든 읽지 않은 메일을 가져옵니다.</a:t>
            </a:r>
            <a:r>
              <a:rPr lang="ko-KR" i="1" dirty="0">
                <a:latin typeface="Malgun Gothic" panose="020B0503020000020004" pitchFamily="34" charset="-127"/>
                <a:ea typeface="Malgun Gothic" panose="020B0503020000020004" pitchFamily="34" charset="-127"/>
              </a:rPr>
              <a:t> </a:t>
            </a:r>
          </a:p>
          <a:p>
            <a:pPr marL="0" indent="0">
              <a:buNone/>
            </a:pPr>
            <a:endParaRPr lang="en-US" sz="2400" i="1" dirty="0"/>
          </a:p>
          <a:p>
            <a:pPr marL="0" indent="0">
              <a:buNone/>
            </a:pPr>
            <a:r>
              <a:rPr lang="ko-KR" sz="2200" dirty="0"/>
              <a:t>https://graph.microsoft.com/v1.0/me/mailFolders/inbox/messages?$filter=isRead eq false</a:t>
            </a:r>
          </a:p>
        </p:txBody>
      </p:sp>
    </p:spTree>
    <p:extLst>
      <p:ext uri="{BB962C8B-B14F-4D97-AF65-F5344CB8AC3E}">
        <p14:creationId xmlns:p14="http://schemas.microsoft.com/office/powerpoint/2010/main" val="24415379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ko-KR" b="1" dirty="0">
                <a:latin typeface="Malgun Gothic" panose="020B0503020000020004" pitchFamily="34" charset="-127"/>
                <a:ea typeface="Malgun Gothic" panose="020B0503020000020004" pitchFamily="34" charset="-127"/>
              </a:rPr>
              <a:t>데모</a:t>
            </a:r>
          </a:p>
        </p:txBody>
      </p:sp>
      <p:sp>
        <p:nvSpPr>
          <p:cNvPr id="3" name="Rectangle 2">
            <a:extLst>
              <a:ext uri="{FF2B5EF4-FFF2-40B4-BE49-F238E27FC236}">
                <a16:creationId xmlns:a16="http://schemas.microsoft.com/office/drawing/2014/main" id="{BEC37AB2-ABE2-4253-8225-E7BF1EDB068C}"/>
              </a:ext>
            </a:extLst>
          </p:cNvPr>
          <p:cNvSpPr/>
          <p:nvPr/>
        </p:nvSpPr>
        <p:spPr>
          <a:xfrm>
            <a:off x="4969869" y="2950359"/>
            <a:ext cx="6900466" cy="954107"/>
          </a:xfrm>
          <a:prstGeom prst="rect">
            <a:avLst/>
          </a:prstGeom>
        </p:spPr>
        <p:txBody>
          <a:bodyPr wrap="square">
            <a:spAutoFit/>
          </a:bodyPr>
          <a:lstStyle/>
          <a:p>
            <a:pPr defTabSz="932742">
              <a:spcBef>
                <a:spcPct val="20000"/>
              </a:spcBef>
              <a:buSzPct val="90000"/>
            </a:pPr>
            <a:r>
              <a:rPr lang="ko-KR" sz="2800" dirty="0">
                <a:gradFill>
                  <a:gsLst>
                    <a:gs pos="1250">
                      <a:schemeClr val="tx1"/>
                    </a:gs>
                    <a:gs pos="100000">
                      <a:schemeClr val="tx1"/>
                    </a:gs>
                  </a:gsLst>
                  <a:lin ang="5400000" scaled="0"/>
                </a:gradFill>
                <a:cs typeface="Segoe UI Semilight" panose="020B0402040204020203" pitchFamily="34" charset="0"/>
              </a:rPr>
              <a:t>HTTP</a:t>
            </a:r>
            <a:r>
              <a:rPr lang="ko-KR" sz="2800" dirty="0">
                <a:gradFill>
                  <a:gsLst>
                    <a:gs pos="1250">
                      <a:schemeClr val="tx1"/>
                    </a:gs>
                    <a:gs pos="100000">
                      <a:schemeClr val="tx1"/>
                    </a:gs>
                  </a:gsLst>
                  <a:lin ang="5400000" scaled="0"/>
                </a:gradFill>
                <a:latin typeface="Malgun Gothic" panose="020B0503020000020004" pitchFamily="34" charset="-127"/>
                <a:ea typeface="Malgun Gothic" panose="020B0503020000020004" pitchFamily="34" charset="-127"/>
                <a:cs typeface="Segoe UI Semilight" panose="020B0402040204020203" pitchFamily="34" charset="0"/>
              </a:rPr>
              <a:t>를 통해 </a:t>
            </a:r>
            <a:r>
              <a:rPr lang="ko-KR" sz="2800" dirty="0">
                <a:gradFill>
                  <a:gsLst>
                    <a:gs pos="1250">
                      <a:schemeClr val="tx1"/>
                    </a:gs>
                    <a:gs pos="100000">
                      <a:schemeClr val="tx1"/>
                    </a:gs>
                  </a:gsLst>
                  <a:lin ang="5400000" scaled="0"/>
                </a:gradFill>
                <a:cs typeface="Segoe UI Semilight" panose="020B0402040204020203" pitchFamily="34" charset="0"/>
              </a:rPr>
              <a:t>Microsoft Graph</a:t>
            </a:r>
            <a:r>
              <a:rPr lang="ko-KR" sz="2800" dirty="0">
                <a:gradFill>
                  <a:gsLst>
                    <a:gs pos="1250">
                      <a:schemeClr val="tx1"/>
                    </a:gs>
                    <a:gs pos="100000">
                      <a:schemeClr val="tx1"/>
                    </a:gs>
                  </a:gsLst>
                  <a:lin ang="5400000" scaled="0"/>
                </a:gradFill>
                <a:latin typeface="Malgun Gothic" panose="020B0503020000020004" pitchFamily="34" charset="-127"/>
                <a:ea typeface="Malgun Gothic" panose="020B0503020000020004" pitchFamily="34" charset="-127"/>
                <a:cs typeface="Segoe UI Semilight" panose="020B0402040204020203" pitchFamily="34" charset="0"/>
              </a:rPr>
              <a:t>를 쿼리할 때 쿼리 매개 변수 사용</a:t>
            </a:r>
          </a:p>
        </p:txBody>
      </p:sp>
    </p:spTree>
    <p:extLst>
      <p:ext uri="{BB962C8B-B14F-4D97-AF65-F5344CB8AC3E}">
        <p14:creationId xmlns:p14="http://schemas.microsoft.com/office/powerpoint/2010/main" val="272993719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573690" y="3967750"/>
            <a:ext cx="9144000" cy="553998"/>
          </a:xfrm>
        </p:spPr>
        <p:txBody>
          <a:bodyPr/>
          <a:lstStyle/>
          <a:p>
            <a:r>
              <a:rPr lang="ko-KR" b="1" dirty="0">
                <a:latin typeface="Malgun Gothic" panose="020B0503020000020004" pitchFamily="34" charset="-127"/>
                <a:ea typeface="Malgun Gothic" panose="020B0503020000020004" pitchFamily="34" charset="-127"/>
              </a:rPr>
              <a:t>네트워크 트래픽 최적화</a:t>
            </a:r>
          </a:p>
        </p:txBody>
      </p:sp>
    </p:spTree>
    <p:extLst>
      <p:ext uri="{BB962C8B-B14F-4D97-AF65-F5344CB8AC3E}">
        <p14:creationId xmlns:p14="http://schemas.microsoft.com/office/powerpoint/2010/main" val="1242384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EAFA-36BC-48F4-A834-D8F17ACC76DA}"/>
              </a:ext>
            </a:extLst>
          </p:cNvPr>
          <p:cNvSpPr>
            <a:spLocks noGrp="1"/>
          </p:cNvSpPr>
          <p:nvPr>
            <p:ph type="title"/>
          </p:nvPr>
        </p:nvSpPr>
        <p:spPr>
          <a:xfrm>
            <a:off x="588263" y="457200"/>
            <a:ext cx="11018520" cy="553998"/>
          </a:xfrm>
        </p:spPr>
        <p:txBody>
          <a:bodyPr>
            <a:normAutofit/>
          </a:bodyPr>
          <a:lstStyle/>
          <a:p>
            <a:r>
              <a:rPr lang="ko-KR" b="1" dirty="0">
                <a:latin typeface="Malgun Gothic" panose="020B0503020000020004" pitchFamily="34" charset="-127"/>
                <a:ea typeface="Malgun Gothic" panose="020B0503020000020004" pitchFamily="34" charset="-127"/>
              </a:rPr>
              <a:t>변경 알림 수신</a:t>
            </a:r>
          </a:p>
        </p:txBody>
      </p:sp>
      <p:sp>
        <p:nvSpPr>
          <p:cNvPr id="3" name="Text Placeholder 2">
            <a:extLst>
              <a:ext uri="{FF2B5EF4-FFF2-40B4-BE49-F238E27FC236}">
                <a16:creationId xmlns:a16="http://schemas.microsoft.com/office/drawing/2014/main" id="{DFB07F3C-66A6-4881-A3FE-3B643C0646E1}"/>
              </a:ext>
            </a:extLst>
          </p:cNvPr>
          <p:cNvSpPr>
            <a:spLocks noGrp="1"/>
          </p:cNvSpPr>
          <p:nvPr>
            <p:ph type="body" sz="quarter" idx="10"/>
          </p:nvPr>
        </p:nvSpPr>
        <p:spPr>
          <a:xfrm>
            <a:off x="584200" y="1435497"/>
            <a:ext cx="11018520" cy="3077766"/>
          </a:xfrm>
        </p:spPr>
        <p:txBody>
          <a:bodyPr>
            <a:normAutofit/>
          </a:bodyPr>
          <a:lstStyle/>
          <a:p>
            <a:pPr marL="0" indent="0" fontAlgn="base">
              <a:buNone/>
            </a:pPr>
            <a:r>
              <a:rPr lang="ko-KR" dirty="0">
                <a:latin typeface="Segoe UI" panose="020B0502040204020203" pitchFamily="34" charset="0"/>
                <a:cs typeface="Segoe UI" panose="020B0502040204020203" pitchFamily="34" charset="0"/>
              </a:rPr>
              <a:t>Microsoft Graph </a:t>
            </a:r>
            <a:r>
              <a:rPr lang="ko-KR" dirty="0">
                <a:latin typeface="Malgun Gothic" panose="020B0503020000020004" pitchFamily="34" charset="-127"/>
                <a:ea typeface="Malgun Gothic" panose="020B0503020000020004" pitchFamily="34" charset="-127"/>
              </a:rPr>
              <a:t>내의 데이터 변경에 대응하는 애플리케이션 빌드</a:t>
            </a:r>
            <a:r>
              <a:rPr lang="ko-KR" dirty="0">
                <a:latin typeface="Segoe UI" panose="020B0502040204020203" pitchFamily="34" charset="0"/>
                <a:cs typeface="Segoe UI" panose="020B0502040204020203" pitchFamily="34" charset="0"/>
              </a:rPr>
              <a:t>:</a:t>
            </a:r>
          </a:p>
          <a:p>
            <a:pPr fontAlgn="base"/>
            <a:r>
              <a:rPr lang="ko-KR" sz="2400" dirty="0">
                <a:solidFill>
                  <a:schemeClr val="tx1"/>
                </a:solidFill>
                <a:latin typeface="Malgun Gothic" panose="020B0503020000020004" pitchFamily="34" charset="-127"/>
                <a:ea typeface="Malgun Gothic" panose="020B0503020000020004" pitchFamily="34" charset="-127"/>
              </a:rPr>
              <a:t>지원되는 리소스에 대한 변경 내용 구독</a:t>
            </a:r>
          </a:p>
          <a:p>
            <a:r>
              <a:rPr lang="ko-KR" sz="2400" dirty="0">
                <a:solidFill>
                  <a:schemeClr val="tx1"/>
                </a:solidFill>
                <a:latin typeface="Malgun Gothic" panose="020B0503020000020004" pitchFamily="34" charset="-127"/>
                <a:ea typeface="Malgun Gothic" panose="020B0503020000020004" pitchFamily="34" charset="-127"/>
              </a:rPr>
              <a:t>클라이언트가 구독을 만들 때 제공한 URL로 알림 수신</a:t>
            </a:r>
          </a:p>
          <a:p>
            <a:r>
              <a:rPr lang="ko-KR" sz="2400" dirty="0">
                <a:solidFill>
                  <a:schemeClr val="tx1"/>
                </a:solidFill>
                <a:latin typeface="Segoe UI" panose="020B0502040204020203" pitchFamily="34" charset="0"/>
                <a:cs typeface="Segoe UI" panose="020B0502040204020203" pitchFamily="34" charset="0"/>
              </a:rPr>
              <a:t>HTTP 202 </a:t>
            </a:r>
            <a:r>
              <a:rPr lang="ko-KR" sz="2400" dirty="0">
                <a:solidFill>
                  <a:schemeClr val="tx1"/>
                </a:solidFill>
                <a:latin typeface="Malgun Gothic" panose="020B0503020000020004" pitchFamily="34" charset="-127"/>
                <a:ea typeface="Malgun Gothic" panose="020B0503020000020004" pitchFamily="34" charset="-127"/>
              </a:rPr>
              <a:t>응답을 보내 알림 수신 승인</a:t>
            </a:r>
          </a:p>
          <a:p>
            <a:r>
              <a:rPr lang="ko-KR" sz="2400" dirty="0">
                <a:solidFill>
                  <a:schemeClr val="tx1"/>
                </a:solidFill>
                <a:latin typeface="Segoe UI" panose="020B0502040204020203" pitchFamily="34" charset="0"/>
                <a:cs typeface="Segoe UI" panose="020B0502040204020203" pitchFamily="34" charset="0"/>
              </a:rPr>
              <a:t>clientState </a:t>
            </a:r>
            <a:r>
              <a:rPr lang="ko-KR" sz="2400" dirty="0">
                <a:solidFill>
                  <a:schemeClr val="tx1"/>
                </a:solidFill>
                <a:latin typeface="Malgun Gothic" panose="020B0503020000020004" pitchFamily="34" charset="-127"/>
                <a:ea typeface="Malgun Gothic" panose="020B0503020000020004" pitchFamily="34" charset="-127"/>
              </a:rPr>
              <a:t>속성의 유효성 검사</a:t>
            </a:r>
          </a:p>
          <a:p>
            <a:r>
              <a:rPr lang="ko-KR" sz="2400" dirty="0">
                <a:solidFill>
                  <a:schemeClr val="tx1"/>
                </a:solidFill>
                <a:latin typeface="Malgun Gothic" panose="020B0503020000020004" pitchFamily="34" charset="-127"/>
                <a:ea typeface="Malgun Gothic" panose="020B0503020000020004" pitchFamily="34" charset="-127"/>
              </a:rPr>
              <a:t>비즈니스 논리에 따라 애플리케이션 업데이트</a:t>
            </a:r>
          </a:p>
        </p:txBody>
      </p:sp>
    </p:spTree>
    <p:extLst>
      <p:ext uri="{BB962C8B-B14F-4D97-AF65-F5344CB8AC3E}">
        <p14:creationId xmlns:p14="http://schemas.microsoft.com/office/powerpoint/2010/main" val="119701360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p:txBody>
          <a:bodyPr/>
          <a:lstStyle/>
          <a:p>
            <a:r>
              <a:rPr lang="ko-KR" b="1" dirty="0">
                <a:latin typeface="Malgun Gothic" panose="020B0503020000020004" pitchFamily="34" charset="-127"/>
                <a:ea typeface="Malgun Gothic" panose="020B0503020000020004" pitchFamily="34" charset="-127"/>
              </a:rPr>
              <a:t>배치 요청 수행 </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5020733" cy="5121402"/>
          </a:xfrm>
        </p:spPr>
        <p:txBody>
          <a:bodyPr/>
          <a:lstStyle/>
          <a:p>
            <a:pPr marL="0" indent="0">
              <a:buNone/>
            </a:pPr>
            <a:r>
              <a:rPr lang="ko-KR" dirty="0">
                <a:latin typeface="Malgun Gothic" panose="020B0503020000020004" pitchFamily="34" charset="-127"/>
                <a:ea typeface="Malgun Gothic" panose="020B0503020000020004" pitchFamily="34" charset="-127"/>
                <a:cs typeface="Segoe UI Semilight" panose="020B0402040204020203" pitchFamily="34" charset="0"/>
              </a:rPr>
              <a:t>여러</a:t>
            </a:r>
            <a:r>
              <a:rPr lang="ko-KR" dirty="0">
                <a:latin typeface="+mn-lt"/>
                <a:cs typeface="Segoe UI Semilight" panose="020B0402040204020203" pitchFamily="34" charset="0"/>
              </a:rPr>
              <a:t> Graph </a:t>
            </a:r>
            <a:r>
              <a:rPr lang="ko-KR" dirty="0">
                <a:latin typeface="Malgun Gothic" panose="020B0503020000020004" pitchFamily="34" charset="-127"/>
                <a:ea typeface="Malgun Gothic" panose="020B0503020000020004" pitchFamily="34" charset="-127"/>
                <a:cs typeface="Segoe UI Semilight" panose="020B0402040204020203" pitchFamily="34" charset="0"/>
              </a:rPr>
              <a:t>요청을 단일 </a:t>
            </a:r>
            <a:r>
              <a:rPr lang="ko-KR" dirty="0">
                <a:latin typeface="+mn-lt"/>
                <a:cs typeface="Segoe UI Semilight" panose="020B0402040204020203" pitchFamily="34" charset="0"/>
              </a:rPr>
              <a:t>HTTP </a:t>
            </a:r>
            <a:r>
              <a:rPr lang="ko-KR" dirty="0">
                <a:latin typeface="Malgun Gothic" panose="020B0503020000020004" pitchFamily="34" charset="-127"/>
                <a:ea typeface="Malgun Gothic" panose="020B0503020000020004" pitchFamily="34" charset="-127"/>
                <a:cs typeface="Segoe UI Semilight" panose="020B0402040204020203" pitchFamily="34" charset="0"/>
              </a:rPr>
              <a:t>요청으로 결합하여 </a:t>
            </a:r>
            <a:r>
              <a:rPr lang="ko-KR" dirty="0">
                <a:latin typeface="+mn-lt"/>
                <a:cs typeface="Segoe UI Semilight" panose="020B0402040204020203" pitchFamily="34" charset="0"/>
              </a:rPr>
              <a:t>HTTP </a:t>
            </a:r>
            <a:r>
              <a:rPr lang="ko-KR" dirty="0">
                <a:latin typeface="Malgun Gothic" panose="020B0503020000020004" pitchFamily="34" charset="-127"/>
                <a:ea typeface="Malgun Gothic" panose="020B0503020000020004" pitchFamily="34" charset="-127"/>
                <a:cs typeface="Segoe UI Semilight" panose="020B0402040204020203" pitchFamily="34" charset="0"/>
              </a:rPr>
              <a:t>호출 수를 줄이려면</a:t>
            </a:r>
            <a:r>
              <a:rPr lang="ko-KR" dirty="0">
                <a:latin typeface="+mn-lt"/>
                <a:cs typeface="Segoe UI Semilight" panose="020B0402040204020203" pitchFamily="34" charset="0"/>
              </a:rPr>
              <a:t> $batch</a:t>
            </a:r>
            <a:r>
              <a:rPr lang="ko-KR" dirty="0">
                <a:latin typeface="Malgun Gothic" panose="020B0503020000020004" pitchFamily="34" charset="-127"/>
                <a:ea typeface="Malgun Gothic" panose="020B0503020000020004" pitchFamily="34" charset="-127"/>
                <a:cs typeface="Segoe UI Semilight" panose="020B0402040204020203" pitchFamily="34" charset="0"/>
              </a:rPr>
              <a:t>를 사용합니다.</a:t>
            </a:r>
          </a:p>
          <a:p>
            <a:r>
              <a:rPr lang="ko-KR" sz="2400" dirty="0">
                <a:latin typeface="Malgun Gothic" panose="020B0503020000020004" pitchFamily="34" charset="-127"/>
                <a:ea typeface="Malgun Gothic" panose="020B0503020000020004" pitchFamily="34" charset="-127"/>
                <a:cs typeface="Segoe UI Semilight" panose="020B0402040204020203" pitchFamily="34" charset="0"/>
              </a:rPr>
              <a:t>그런 다음 </a:t>
            </a:r>
            <a:r>
              <a:rPr lang="ko-KR" sz="2400" dirty="0">
                <a:latin typeface="+mn-lt"/>
                <a:cs typeface="Segoe UI Semilight" panose="020B0402040204020203" pitchFamily="34" charset="0"/>
              </a:rPr>
              <a:t>$batch</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에</a:t>
            </a:r>
            <a:r>
              <a:rPr lang="ko-KR" sz="2400" dirty="0">
                <a:latin typeface="+mn-lt"/>
                <a:cs typeface="Segoe UI Semilight" panose="020B0402040204020203" pitchFamily="34" charset="0"/>
              </a:rPr>
              <a:t> POST</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를 수행하는</a:t>
            </a:r>
            <a:r>
              <a:rPr lang="ko-KR" sz="2400" dirty="0">
                <a:latin typeface="+mn-lt"/>
                <a:cs typeface="Segoe UI Semilight" panose="020B0402040204020203" pitchFamily="34" charset="0"/>
              </a:rPr>
              <a:t> JSON </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요청 배열을 만듭니다.</a:t>
            </a:r>
          </a:p>
          <a:p>
            <a:r>
              <a:rPr lang="ko-KR" sz="2400" dirty="0">
                <a:latin typeface="Malgun Gothic" panose="020B0503020000020004" pitchFamily="34" charset="-127"/>
                <a:ea typeface="Malgun Gothic" panose="020B0503020000020004" pitchFamily="34" charset="-127"/>
                <a:cs typeface="Segoe UI Semilight" panose="020B0402040204020203" pitchFamily="34" charset="0"/>
              </a:rPr>
              <a:t>배치의 요청 간 종속성을 지정하려면 </a:t>
            </a:r>
            <a:r>
              <a:rPr lang="ko-KR" sz="2400" b="1" dirty="0">
                <a:latin typeface="+mn-lt"/>
                <a:cs typeface="Segoe UI Semilight" panose="020B0402040204020203" pitchFamily="34" charset="0"/>
              </a:rPr>
              <a:t>dependsOn</a:t>
            </a: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을 사용합니다. </a:t>
            </a:r>
          </a:p>
          <a:p>
            <a:pPr marL="0" indent="0">
              <a:buNone/>
            </a:pPr>
            <a:endParaRPr lang="en-US" dirty="0">
              <a:latin typeface="+mn-lt"/>
            </a:endParaRPr>
          </a:p>
          <a:p>
            <a:pPr marL="0" indent="0">
              <a:buNone/>
            </a:pPr>
            <a:endParaRPr lang="en-US" dirty="0">
              <a:latin typeface="+mn-lt"/>
            </a:endParaRPr>
          </a:p>
        </p:txBody>
      </p:sp>
      <p:sp>
        <p:nvSpPr>
          <p:cNvPr id="6" name="Rectangle 5">
            <a:extLst>
              <a:ext uri="{FF2B5EF4-FFF2-40B4-BE49-F238E27FC236}">
                <a16:creationId xmlns:a16="http://schemas.microsoft.com/office/drawing/2014/main" id="{20802350-EE86-473B-A4A8-17A2FB5CF6F9}"/>
              </a:ext>
            </a:extLst>
          </p:cNvPr>
          <p:cNvSpPr/>
          <p:nvPr/>
        </p:nvSpPr>
        <p:spPr>
          <a:xfrm>
            <a:off x="6587069" y="1071215"/>
            <a:ext cx="5223936" cy="5693866"/>
          </a:xfrm>
          <a:prstGeom prst="rect">
            <a:avLst/>
          </a:prstGeom>
        </p:spPr>
        <p:txBody>
          <a:bodyPr wrap="square">
            <a:spAutoFit/>
          </a:bodyPr>
          <a:lstStyle/>
          <a:p>
            <a:r>
              <a:rPr lang="ko-KR" sz="1400" i="1"/>
              <a:t>{</a:t>
            </a:r>
            <a:r>
              <a:rPr lang="ko-KR" sz="1400"/>
              <a:t> </a:t>
            </a:r>
          </a:p>
          <a:p>
            <a:r>
              <a:rPr lang="ko-KR" sz="1400" i="1"/>
              <a:t>  "requests":</a:t>
            </a:r>
            <a:r>
              <a:rPr lang="ko-KR" sz="1400"/>
              <a:t> </a:t>
            </a:r>
            <a:r>
              <a:rPr lang="ko-KR" sz="1400" i="1"/>
              <a:t>[</a:t>
            </a:r>
            <a:r>
              <a:rPr lang="ko-KR" sz="1400"/>
              <a:t> </a:t>
            </a:r>
          </a:p>
          <a:p>
            <a:r>
              <a:rPr lang="ko-KR" sz="1400" i="1"/>
              <a:t>     {</a:t>
            </a:r>
            <a:r>
              <a:rPr lang="ko-KR" sz="1400"/>
              <a:t> </a:t>
            </a:r>
          </a:p>
          <a:p>
            <a:r>
              <a:rPr lang="ko-KR" sz="1400" i="1"/>
              <a:t>	"id":</a:t>
            </a:r>
            <a:r>
              <a:rPr lang="ko-KR" sz="1400"/>
              <a:t> </a:t>
            </a:r>
            <a:r>
              <a:rPr lang="ko-KR" sz="1400" i="1"/>
              <a:t>"1",</a:t>
            </a:r>
            <a:r>
              <a:rPr lang="ko-KR" sz="1400"/>
              <a:t> </a:t>
            </a:r>
            <a:r>
              <a:rPr lang="ko-KR" sz="1400" i="1"/>
              <a:t>“</a:t>
            </a:r>
          </a:p>
          <a:p>
            <a:r>
              <a:rPr lang="ko-KR" sz="1400" i="1"/>
              <a:t>	method":</a:t>
            </a:r>
            <a:r>
              <a:rPr lang="ko-KR" sz="1400"/>
              <a:t> </a:t>
            </a:r>
            <a:r>
              <a:rPr lang="ko-KR" sz="1400" i="1"/>
              <a:t>"GET",</a:t>
            </a:r>
            <a:r>
              <a:rPr lang="ko-KR" sz="1400"/>
              <a:t> </a:t>
            </a:r>
          </a:p>
          <a:p>
            <a:r>
              <a:rPr lang="ko-KR" sz="1400" i="1"/>
              <a:t>	"url":</a:t>
            </a:r>
            <a:r>
              <a:rPr lang="ko-KR" sz="1400"/>
              <a:t> </a:t>
            </a:r>
            <a:r>
              <a:rPr lang="ko-KR" sz="1400" i="1"/>
              <a:t>"..."</a:t>
            </a:r>
            <a:r>
              <a:rPr lang="ko-KR" sz="1400"/>
              <a:t> </a:t>
            </a:r>
          </a:p>
          <a:p>
            <a:r>
              <a:rPr lang="ko-KR" sz="1400" i="1"/>
              <a:t>     },</a:t>
            </a:r>
            <a:r>
              <a:rPr lang="ko-KR" sz="1400"/>
              <a:t> </a:t>
            </a:r>
          </a:p>
          <a:p>
            <a:r>
              <a:rPr lang="ko-KR" sz="1400" i="1"/>
              <a:t>     {</a:t>
            </a:r>
          </a:p>
          <a:p>
            <a:r>
              <a:rPr lang="ko-KR" sz="1400" i="1"/>
              <a:t>	</a:t>
            </a:r>
            <a:r>
              <a:rPr lang="ko-KR" sz="1400"/>
              <a:t> </a:t>
            </a:r>
            <a:r>
              <a:rPr lang="ko-KR" sz="1400" i="1"/>
              <a:t>"id":</a:t>
            </a:r>
            <a:r>
              <a:rPr lang="ko-KR" sz="1400"/>
              <a:t> </a:t>
            </a:r>
            <a:r>
              <a:rPr lang="ko-KR" sz="1400" i="1"/>
              <a:t>"2",</a:t>
            </a:r>
            <a:r>
              <a:rPr lang="ko-KR" sz="1400"/>
              <a:t> </a:t>
            </a:r>
          </a:p>
          <a:p>
            <a:r>
              <a:rPr lang="ko-KR" sz="1400" i="1"/>
              <a:t>	"dependsOn":</a:t>
            </a:r>
            <a:r>
              <a:rPr lang="ko-KR" sz="1400"/>
              <a:t> </a:t>
            </a:r>
            <a:r>
              <a:rPr lang="ko-KR" sz="1400" i="1"/>
              <a:t>[</a:t>
            </a:r>
            <a:r>
              <a:rPr lang="ko-KR" sz="1400"/>
              <a:t> </a:t>
            </a:r>
            <a:r>
              <a:rPr lang="ko-KR" sz="1400" i="1"/>
              <a:t>"1"</a:t>
            </a:r>
            <a:r>
              <a:rPr lang="ko-KR" sz="1400"/>
              <a:t> </a:t>
            </a:r>
            <a:r>
              <a:rPr lang="ko-KR" sz="1400" i="1"/>
              <a:t>],</a:t>
            </a:r>
            <a:r>
              <a:rPr lang="ko-KR" sz="1400"/>
              <a:t> </a:t>
            </a:r>
          </a:p>
          <a:p>
            <a:r>
              <a:rPr lang="ko-KR" sz="1400" i="1"/>
              <a:t>	"method":</a:t>
            </a:r>
            <a:r>
              <a:rPr lang="ko-KR" sz="1400"/>
              <a:t> </a:t>
            </a:r>
            <a:r>
              <a:rPr lang="ko-KR" sz="1400" i="1"/>
              <a:t>"GET",</a:t>
            </a:r>
            <a:r>
              <a:rPr lang="ko-KR" sz="1400"/>
              <a:t> </a:t>
            </a:r>
          </a:p>
          <a:p>
            <a:r>
              <a:rPr lang="ko-KR" sz="1400" i="1"/>
              <a:t>	"url":</a:t>
            </a:r>
            <a:r>
              <a:rPr lang="ko-KR" sz="1400"/>
              <a:t> </a:t>
            </a:r>
            <a:r>
              <a:rPr lang="ko-KR" sz="1400" i="1"/>
              <a:t>"...“</a:t>
            </a:r>
          </a:p>
          <a:p>
            <a:r>
              <a:rPr lang="ko-KR" sz="1400" i="1"/>
              <a:t>     </a:t>
            </a:r>
            <a:r>
              <a:rPr lang="ko-KR" sz="1400"/>
              <a:t> </a:t>
            </a:r>
            <a:r>
              <a:rPr lang="ko-KR" sz="1400" i="1"/>
              <a:t>},</a:t>
            </a:r>
            <a:r>
              <a:rPr lang="ko-KR" sz="1400"/>
              <a:t> </a:t>
            </a:r>
          </a:p>
          <a:p>
            <a:r>
              <a:rPr lang="ko-KR" sz="1400" i="1"/>
              <a:t>     {</a:t>
            </a:r>
            <a:r>
              <a:rPr lang="ko-KR" sz="1400"/>
              <a:t> </a:t>
            </a:r>
          </a:p>
          <a:p>
            <a:r>
              <a:rPr lang="ko-KR" sz="1400" i="1"/>
              <a:t>	"id":</a:t>
            </a:r>
            <a:r>
              <a:rPr lang="ko-KR" sz="1400"/>
              <a:t> </a:t>
            </a:r>
            <a:r>
              <a:rPr lang="ko-KR" sz="1400" i="1"/>
              <a:t>"3",</a:t>
            </a:r>
            <a:r>
              <a:rPr lang="ko-KR" sz="1400"/>
              <a:t> </a:t>
            </a:r>
          </a:p>
          <a:p>
            <a:r>
              <a:rPr lang="ko-KR" sz="1400" i="1"/>
              <a:t>	"method":</a:t>
            </a:r>
            <a:r>
              <a:rPr lang="ko-KR" sz="1400"/>
              <a:t> </a:t>
            </a:r>
            <a:r>
              <a:rPr lang="ko-KR" sz="1400" i="1"/>
              <a:t>"GET",</a:t>
            </a:r>
            <a:r>
              <a:rPr lang="ko-KR" sz="1400"/>
              <a:t> </a:t>
            </a:r>
          </a:p>
          <a:p>
            <a:r>
              <a:rPr lang="ko-KR" sz="1400" i="1"/>
              <a:t>	"url":</a:t>
            </a:r>
            <a:r>
              <a:rPr lang="ko-KR" sz="1400"/>
              <a:t> </a:t>
            </a:r>
            <a:r>
              <a:rPr lang="ko-KR" sz="1400" i="1"/>
              <a:t>"..."</a:t>
            </a:r>
            <a:r>
              <a:rPr lang="ko-KR" sz="1400"/>
              <a:t> </a:t>
            </a:r>
          </a:p>
          <a:p>
            <a:r>
              <a:rPr lang="ko-KR" sz="1400" i="1"/>
              <a:t>     },</a:t>
            </a:r>
            <a:r>
              <a:rPr lang="ko-KR" sz="1400"/>
              <a:t> </a:t>
            </a:r>
          </a:p>
          <a:p>
            <a:r>
              <a:rPr lang="ko-KR" sz="1400" i="1"/>
              <a:t>     {</a:t>
            </a:r>
            <a:r>
              <a:rPr lang="ko-KR" sz="1400"/>
              <a:t> </a:t>
            </a:r>
          </a:p>
          <a:p>
            <a:r>
              <a:rPr lang="ko-KR" sz="1400" i="1"/>
              <a:t>	"id":</a:t>
            </a:r>
            <a:r>
              <a:rPr lang="ko-KR" sz="1400"/>
              <a:t> </a:t>
            </a:r>
            <a:r>
              <a:rPr lang="ko-KR" sz="1400" i="1"/>
              <a:t>"4",</a:t>
            </a:r>
            <a:r>
              <a:rPr lang="ko-KR" sz="1400"/>
              <a:t> </a:t>
            </a:r>
          </a:p>
          <a:p>
            <a:r>
              <a:rPr lang="ko-KR" sz="1400" i="1"/>
              <a:t>	"dependsOn":</a:t>
            </a:r>
            <a:r>
              <a:rPr lang="ko-KR" sz="1400"/>
              <a:t> </a:t>
            </a:r>
            <a:r>
              <a:rPr lang="ko-KR" sz="1400" i="1"/>
              <a:t>[</a:t>
            </a:r>
            <a:r>
              <a:rPr lang="ko-KR" sz="1400"/>
              <a:t> </a:t>
            </a:r>
            <a:r>
              <a:rPr lang="ko-KR" sz="1400" i="1"/>
              <a:t>"2"</a:t>
            </a:r>
            <a:r>
              <a:rPr lang="ko-KR" sz="1400"/>
              <a:t> </a:t>
            </a:r>
            <a:r>
              <a:rPr lang="ko-KR" sz="1400" i="1"/>
              <a:t>],</a:t>
            </a:r>
            <a:r>
              <a:rPr lang="ko-KR" sz="1400"/>
              <a:t> </a:t>
            </a:r>
          </a:p>
          <a:p>
            <a:r>
              <a:rPr lang="ko-KR" sz="1400" i="1"/>
              <a:t>	"method":</a:t>
            </a:r>
            <a:r>
              <a:rPr lang="ko-KR" sz="1400"/>
              <a:t> </a:t>
            </a:r>
            <a:r>
              <a:rPr lang="ko-KR" sz="1400" i="1"/>
              <a:t>"GET",</a:t>
            </a:r>
            <a:r>
              <a:rPr lang="ko-KR" sz="1400"/>
              <a:t> </a:t>
            </a:r>
          </a:p>
          <a:p>
            <a:r>
              <a:rPr lang="ko-KR" sz="1400" i="1"/>
              <a:t>	"url":</a:t>
            </a:r>
            <a:r>
              <a:rPr lang="ko-KR" sz="1400"/>
              <a:t> </a:t>
            </a:r>
            <a:r>
              <a:rPr lang="ko-KR" sz="1400" i="1"/>
              <a:t>"..."</a:t>
            </a:r>
            <a:r>
              <a:rPr lang="ko-KR" sz="1400"/>
              <a:t> </a:t>
            </a:r>
          </a:p>
          <a:p>
            <a:r>
              <a:rPr lang="ko-KR" sz="1400" i="1"/>
              <a:t>     }</a:t>
            </a:r>
            <a:r>
              <a:rPr lang="ko-KR" sz="1400"/>
              <a:t> </a:t>
            </a:r>
          </a:p>
          <a:p>
            <a:r>
              <a:rPr lang="ko-KR" sz="1400" i="1"/>
              <a:t>  ]</a:t>
            </a:r>
          </a:p>
          <a:p>
            <a:r>
              <a:rPr lang="ko-KR" sz="1400"/>
              <a:t> </a:t>
            </a:r>
            <a:r>
              <a:rPr lang="ko-KR" sz="1400" i="1"/>
              <a:t>}</a:t>
            </a:r>
            <a:endParaRPr lang="en-US" sz="1400" i="1">
              <a:solidFill>
                <a:srgbClr val="1A1A18"/>
              </a:solidFill>
              <a:latin typeface="Lucida Console" panose="020B0609040504020204" pitchFamily="49" charset="0"/>
            </a:endParaRPr>
          </a:p>
        </p:txBody>
      </p:sp>
    </p:spTree>
    <p:extLst>
      <p:ext uri="{BB962C8B-B14F-4D97-AF65-F5344CB8AC3E}">
        <p14:creationId xmlns:p14="http://schemas.microsoft.com/office/powerpoint/2010/main" val="231101398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p:txBody>
          <a:bodyPr/>
          <a:lstStyle/>
          <a:p>
            <a:r>
              <a:rPr lang="ko-KR" b="1" dirty="0">
                <a:latin typeface="Malgun Gothic" panose="020B0503020000020004" pitchFamily="34" charset="-127"/>
                <a:ea typeface="Malgun Gothic" panose="020B0503020000020004" pitchFamily="34" charset="-127"/>
              </a:rPr>
              <a:t>델타 쿼리를 사용하여 변경 내용 가져오기</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11018520" cy="5687711"/>
          </a:xfrm>
        </p:spPr>
        <p:txBody>
          <a:bodyPr/>
          <a:lstStyle/>
          <a:p>
            <a:pPr marL="0" indent="0" fontAlgn="base">
              <a:buNone/>
            </a:pPr>
            <a:r>
              <a:rPr lang="ko-KR" dirty="0">
                <a:latin typeface="Malgun Gothic" panose="020B0503020000020004" pitchFamily="34" charset="-127"/>
                <a:ea typeface="Malgun Gothic" panose="020B0503020000020004" pitchFamily="34" charset="-127"/>
              </a:rPr>
              <a:t>데이터 집합의 변경 내용에 대해 </a:t>
            </a:r>
            <a:r>
              <a:rPr lang="ko-KR" dirty="0">
                <a:latin typeface="Segoe UI" panose="020B0502040204020203" pitchFamily="34" charset="0"/>
                <a:cs typeface="Segoe UI" panose="020B0502040204020203" pitchFamily="34" charset="0"/>
              </a:rPr>
              <a:t>Microsoft Graph</a:t>
            </a:r>
            <a:r>
              <a:rPr lang="ko-KR" dirty="0">
                <a:latin typeface="Malgun Gothic" panose="020B0503020000020004" pitchFamily="34" charset="-127"/>
                <a:ea typeface="Malgun Gothic" panose="020B0503020000020004" pitchFamily="34" charset="-127"/>
              </a:rPr>
              <a:t>를 효율적으로 폴링합니다. </a:t>
            </a:r>
          </a:p>
          <a:p>
            <a:pPr marL="0" indent="0" fontAlgn="base">
              <a:buNone/>
            </a:pPr>
            <a:endParaRPr lang="en-US" dirty="0">
              <a:latin typeface="Segoe UI" panose="020B0502040204020203" pitchFamily="34" charset="0"/>
              <a:cs typeface="Segoe UI" panose="020B0502040204020203" pitchFamily="34" charset="0"/>
            </a:endParaRPr>
          </a:p>
          <a:p>
            <a:r>
              <a:rPr lang="ko-KR" dirty="0">
                <a:solidFill>
                  <a:schemeClr val="tx1"/>
                </a:solidFill>
                <a:latin typeface="Malgun Gothic" panose="020B0503020000020004" pitchFamily="34" charset="-127"/>
                <a:ea typeface="Malgun Gothic" panose="020B0503020000020004" pitchFamily="34" charset="-127"/>
              </a:rPr>
              <a:t>원하는 리소스에서 델타 함수로 </a:t>
            </a:r>
            <a:r>
              <a:rPr lang="ko-KR" dirty="0">
                <a:solidFill>
                  <a:schemeClr val="tx1"/>
                </a:solidFill>
                <a:latin typeface="Segoe UI Light" pitchFamily="34" charset="0"/>
              </a:rPr>
              <a:t>GET </a:t>
            </a:r>
            <a:r>
              <a:rPr lang="ko-KR" altLang="en-US" dirty="0">
                <a:solidFill>
                  <a:schemeClr val="tx1"/>
                </a:solidFill>
                <a:latin typeface="Malgun Gothic" panose="020B0503020000020004" pitchFamily="34" charset="-127"/>
                <a:ea typeface="Malgun Gothic" panose="020B0503020000020004" pitchFamily="34" charset="-127"/>
              </a:rPr>
              <a:t>요청 수행</a:t>
            </a:r>
          </a:p>
          <a:p>
            <a:r>
              <a:rPr lang="ko-KR" dirty="0">
                <a:solidFill>
                  <a:schemeClr val="tx1"/>
                </a:solidFill>
                <a:latin typeface="Segoe UI Light" pitchFamily="34" charset="0"/>
              </a:rPr>
              <a:t>Graph </a:t>
            </a:r>
            <a:r>
              <a:rPr lang="ko-KR" altLang="en-US" dirty="0">
                <a:solidFill>
                  <a:schemeClr val="tx1"/>
                </a:solidFill>
                <a:latin typeface="Malgun Gothic" panose="020B0503020000020004" pitchFamily="34" charset="-127"/>
                <a:ea typeface="Malgun Gothic" panose="020B0503020000020004" pitchFamily="34" charset="-127"/>
              </a:rPr>
              <a:t>응답에는</a:t>
            </a:r>
            <a:r>
              <a:rPr lang="ko-KR" dirty="0">
                <a:solidFill>
                  <a:schemeClr val="tx1"/>
                </a:solidFill>
                <a:latin typeface="Segoe UI Light" pitchFamily="34" charset="0"/>
              </a:rPr>
              <a:t> </a:t>
            </a:r>
            <a:r>
              <a:rPr lang="ko-KR" dirty="0">
                <a:solidFill>
                  <a:schemeClr val="tx1"/>
                </a:solidFill>
                <a:latin typeface="+mj-lt"/>
              </a:rPr>
              <a:t>nextLink</a:t>
            </a:r>
            <a:r>
              <a:rPr lang="ko-KR" dirty="0">
                <a:solidFill>
                  <a:schemeClr val="tx1"/>
                </a:solidFill>
                <a:latin typeface="Segoe UI Light" pitchFamily="34" charset="0"/>
              </a:rPr>
              <a:t> URL(</a:t>
            </a:r>
            <a:r>
              <a:rPr lang="ko-KR" altLang="en-US" dirty="0">
                <a:solidFill>
                  <a:schemeClr val="tx1"/>
                </a:solidFill>
                <a:latin typeface="Malgun Gothic" panose="020B0503020000020004" pitchFamily="34" charset="-127"/>
                <a:ea typeface="Malgun Gothic" panose="020B0503020000020004" pitchFamily="34" charset="-127"/>
              </a:rPr>
              <a:t>추가 페이지가 있는 경우</a:t>
            </a:r>
            <a:r>
              <a:rPr lang="ko-KR" dirty="0">
                <a:solidFill>
                  <a:schemeClr val="tx1"/>
                </a:solidFill>
                <a:latin typeface="Segoe UI Light" pitchFamily="34" charset="0"/>
              </a:rPr>
              <a:t>) </a:t>
            </a:r>
            <a:r>
              <a:rPr lang="ko-KR" altLang="en-US" dirty="0">
                <a:solidFill>
                  <a:schemeClr val="tx1"/>
                </a:solidFill>
                <a:latin typeface="Malgun Gothic" panose="020B0503020000020004" pitchFamily="34" charset="-127"/>
                <a:ea typeface="Malgun Gothic" panose="020B0503020000020004" pitchFamily="34" charset="-127"/>
              </a:rPr>
              <a:t>또는 </a:t>
            </a:r>
            <a:r>
              <a:rPr lang="ko-KR" dirty="0">
                <a:solidFill>
                  <a:schemeClr val="tx1"/>
                </a:solidFill>
                <a:latin typeface="+mj-lt"/>
              </a:rPr>
              <a:t>deltaLink</a:t>
            </a:r>
            <a:r>
              <a:rPr lang="ko-KR" dirty="0">
                <a:solidFill>
                  <a:schemeClr val="tx1"/>
                </a:solidFill>
                <a:latin typeface="Segoe UI Light" pitchFamily="34" charset="0"/>
              </a:rPr>
              <a:t> URL(</a:t>
            </a:r>
            <a:r>
              <a:rPr lang="ko-KR" altLang="en-US" dirty="0">
                <a:solidFill>
                  <a:schemeClr val="tx1"/>
                </a:solidFill>
                <a:latin typeface="Malgun Gothic" panose="020B0503020000020004" pitchFamily="34" charset="-127"/>
                <a:ea typeface="Malgun Gothic" panose="020B0503020000020004" pitchFamily="34" charset="-127"/>
              </a:rPr>
              <a:t>리소스의 기존 상태에 대한 데이터가 더 이상 없는 경우</a:t>
            </a:r>
            <a:r>
              <a:rPr lang="ko-KR" dirty="0">
                <a:solidFill>
                  <a:schemeClr val="tx1"/>
                </a:solidFill>
                <a:latin typeface="Segoe UI Light" pitchFamily="34" charset="0"/>
              </a:rPr>
              <a:t>)</a:t>
            </a:r>
            <a:r>
              <a:rPr lang="ko-KR" altLang="en-US" dirty="0">
                <a:solidFill>
                  <a:schemeClr val="tx1"/>
                </a:solidFill>
                <a:latin typeface="Malgun Gothic" panose="020B0503020000020004" pitchFamily="34" charset="-127"/>
                <a:ea typeface="Malgun Gothic" panose="020B0503020000020004" pitchFamily="34" charset="-127"/>
              </a:rPr>
              <a:t>이 포함됩니다</a:t>
            </a:r>
            <a:r>
              <a:rPr lang="en-US" altLang="ko-KR" dirty="0">
                <a:solidFill>
                  <a:schemeClr val="tx1"/>
                </a:solidFill>
                <a:latin typeface="Malgun Gothic" panose="020B0503020000020004" pitchFamily="34" charset="-127"/>
                <a:ea typeface="Malgun Gothic" panose="020B0503020000020004" pitchFamily="34" charset="-127"/>
              </a:rPr>
              <a:t>.</a:t>
            </a:r>
          </a:p>
          <a:p>
            <a:r>
              <a:rPr lang="ko-KR" altLang="en-US" dirty="0">
                <a:solidFill>
                  <a:schemeClr val="tx1"/>
                </a:solidFill>
                <a:latin typeface="Malgun Gothic" panose="020B0503020000020004" pitchFamily="34" charset="-127"/>
                <a:ea typeface="Malgun Gothic" panose="020B0503020000020004" pitchFamily="34" charset="-127"/>
              </a:rPr>
              <a:t>향후 요청에서는 </a:t>
            </a:r>
            <a:r>
              <a:rPr lang="ko-KR" dirty="0">
                <a:solidFill>
                  <a:schemeClr val="tx1"/>
                </a:solidFill>
                <a:latin typeface="+mj-lt"/>
              </a:rPr>
              <a:t>deltaLink</a:t>
            </a:r>
            <a:r>
              <a:rPr lang="ko-KR" dirty="0">
                <a:solidFill>
                  <a:schemeClr val="tx1"/>
                </a:solidFill>
                <a:latin typeface="Segoe UI Light" pitchFamily="34" charset="0"/>
              </a:rPr>
              <a:t> URL</a:t>
            </a:r>
            <a:r>
              <a:rPr lang="ko-KR" altLang="en-US" dirty="0">
                <a:solidFill>
                  <a:schemeClr val="tx1"/>
                </a:solidFill>
                <a:latin typeface="Malgun Gothic" panose="020B0503020000020004" pitchFamily="34" charset="-127"/>
                <a:ea typeface="Malgun Gothic" panose="020B0503020000020004" pitchFamily="34" charset="-127"/>
              </a:rPr>
              <a:t>을 사용하여 이전 요청 후 리소스에 대한 변경 내용을 검색합니다</a:t>
            </a:r>
            <a:r>
              <a:rPr lang="en-US" altLang="ko-KR" dirty="0">
                <a:solidFill>
                  <a:schemeClr val="tx1"/>
                </a:solidFill>
                <a:latin typeface="Malgun Gothic" panose="020B0503020000020004" pitchFamily="34" charset="-127"/>
                <a:ea typeface="Malgun Gothic" panose="020B0503020000020004" pitchFamily="34" charset="-127"/>
              </a:rPr>
              <a:t>.</a:t>
            </a:r>
          </a:p>
          <a:p>
            <a:r>
              <a:rPr lang="ko-KR" altLang="en-US" dirty="0">
                <a:solidFill>
                  <a:schemeClr val="tx1"/>
                </a:solidFill>
                <a:latin typeface="Malgun Gothic" panose="020B0503020000020004" pitchFamily="34" charset="-127"/>
                <a:ea typeface="Malgun Gothic" panose="020B0503020000020004" pitchFamily="34" charset="-127"/>
              </a:rPr>
              <a:t>선택적 쿼리 매개 변수는 초기 요청에서 지정해야 합니다</a:t>
            </a:r>
            <a:r>
              <a:rPr lang="en-US" altLang="ko-KR" dirty="0">
                <a:solidFill>
                  <a:schemeClr val="tx1"/>
                </a:solidFill>
                <a:latin typeface="Malgun Gothic" panose="020B0503020000020004" pitchFamily="34" charset="-127"/>
                <a:ea typeface="Malgun Gothic" panose="020B0503020000020004" pitchFamily="34" charset="-127"/>
              </a:rPr>
              <a:t>.  </a:t>
            </a:r>
            <a:r>
              <a:rPr lang="ko-KR" altLang="en-US" dirty="0">
                <a:solidFill>
                  <a:schemeClr val="tx1"/>
                </a:solidFill>
                <a:latin typeface="Malgun Gothic" panose="020B0503020000020004" pitchFamily="34" charset="-127"/>
                <a:ea typeface="Malgun Gothic" panose="020B0503020000020004" pitchFamily="34" charset="-127"/>
              </a:rPr>
              <a:t>그러면 해당 매개 변수가 </a:t>
            </a:r>
            <a:r>
              <a:rPr lang="ko-KR" dirty="0">
                <a:solidFill>
                  <a:schemeClr val="tx1"/>
                </a:solidFill>
                <a:latin typeface="Segoe UI Light" pitchFamily="34" charset="0"/>
              </a:rPr>
              <a:t>nextLink </a:t>
            </a:r>
            <a:r>
              <a:rPr lang="ko-KR" altLang="en-US" dirty="0">
                <a:solidFill>
                  <a:schemeClr val="tx1"/>
                </a:solidFill>
                <a:latin typeface="Malgun Gothic" panose="020B0503020000020004" pitchFamily="34" charset="-127"/>
                <a:ea typeface="Malgun Gothic" panose="020B0503020000020004" pitchFamily="34" charset="-127"/>
              </a:rPr>
              <a:t>또는</a:t>
            </a:r>
            <a:r>
              <a:rPr lang="ko-KR" dirty="0">
                <a:solidFill>
                  <a:schemeClr val="tx1"/>
                </a:solidFill>
                <a:latin typeface="Segoe UI Light" pitchFamily="34" charset="0"/>
              </a:rPr>
              <a:t> deltaLink </a:t>
            </a:r>
            <a:r>
              <a:rPr lang="ko-KR" altLang="en-US" dirty="0">
                <a:solidFill>
                  <a:schemeClr val="tx1"/>
                </a:solidFill>
                <a:latin typeface="Malgun Gothic" panose="020B0503020000020004" pitchFamily="34" charset="-127"/>
                <a:ea typeface="Malgun Gothic" panose="020B0503020000020004" pitchFamily="34" charset="-127"/>
              </a:rPr>
              <a:t>토큰에 인코딩됩니다</a:t>
            </a:r>
            <a:r>
              <a:rPr lang="en-US" altLang="ko-KR" dirty="0">
                <a:solidFill>
                  <a:schemeClr val="tx1"/>
                </a:solidFill>
                <a:latin typeface="Malgun Gothic" panose="020B0503020000020004" pitchFamily="34" charset="-127"/>
                <a:ea typeface="Malgun Gothic" panose="020B0503020000020004" pitchFamily="34" charset="-127"/>
              </a:rPr>
              <a:t>.</a:t>
            </a:r>
          </a:p>
          <a:p>
            <a:endParaRPr lang="en-US" dirty="0">
              <a:solidFill>
                <a:schemeClr val="tx1"/>
              </a:solidFill>
              <a:latin typeface="Segoe UI Light" pitchFamily="34" charset="0"/>
            </a:endParaRPr>
          </a:p>
        </p:txBody>
      </p:sp>
    </p:spTree>
    <p:extLst>
      <p:ext uri="{BB962C8B-B14F-4D97-AF65-F5344CB8AC3E}">
        <p14:creationId xmlns:p14="http://schemas.microsoft.com/office/powerpoint/2010/main" val="373852321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815427" y="3403242"/>
            <a:ext cx="9144000" cy="1107996"/>
          </a:xfrm>
        </p:spPr>
        <p:txBody>
          <a:bodyPr/>
          <a:lstStyle/>
          <a:p>
            <a:r>
              <a:rPr lang="ko-KR" dirty="0"/>
              <a:t>Microsoft Graph </a:t>
            </a:r>
            <a:r>
              <a:rPr lang="ko-KR" b="1" dirty="0">
                <a:latin typeface="Magneto" panose="04030805050802020D02" pitchFamily="82" charset="0"/>
              </a:rPr>
              <a:t>개요</a:t>
            </a:r>
            <a:br>
              <a:rPr dirty="0"/>
            </a:br>
            <a:endParaRPr lang="en-US" dirty="0"/>
          </a:p>
        </p:txBody>
      </p:sp>
    </p:spTree>
    <p:extLst>
      <p:ext uri="{BB962C8B-B14F-4D97-AF65-F5344CB8AC3E}">
        <p14:creationId xmlns:p14="http://schemas.microsoft.com/office/powerpoint/2010/main" val="4115386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a:xfrm>
            <a:off x="525379" y="341062"/>
            <a:ext cx="10515600" cy="553998"/>
          </a:xfrm>
        </p:spPr>
        <p:txBody>
          <a:bodyPr/>
          <a:lstStyle/>
          <a:p>
            <a:r>
              <a:rPr lang="ko-KR" b="1" dirty="0">
                <a:latin typeface="Malgun Gothic" panose="020B0503020000020004" pitchFamily="34" charset="-127"/>
                <a:ea typeface="Malgun Gothic" panose="020B0503020000020004" pitchFamily="34" charset="-127"/>
              </a:rPr>
              <a:t>제한 처리</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11018520" cy="3877985"/>
          </a:xfrm>
        </p:spPr>
        <p:txBody>
          <a:bodyPr/>
          <a:lstStyle/>
          <a:p>
            <a:pPr marL="0" indent="0" fontAlgn="base">
              <a:buNone/>
            </a:pPr>
            <a:r>
              <a:rPr lang="ko-KR" dirty="0">
                <a:latin typeface="Malgun Gothic" panose="020B0503020000020004" pitchFamily="34" charset="-127"/>
                <a:ea typeface="Malgun Gothic" panose="020B0503020000020004" pitchFamily="34" charset="-127"/>
              </a:rPr>
              <a:t>제한은 리소스 남용을 방지하기 위해 서비스에 대한 동시 호출 수를 제한합니다. </a:t>
            </a:r>
          </a:p>
          <a:p>
            <a:pPr marL="0" indent="0" fontAlgn="base">
              <a:buNone/>
            </a:pPr>
            <a:r>
              <a:rPr lang="ko-KR" dirty="0">
                <a:solidFill>
                  <a:schemeClr val="tx1"/>
                </a:solidFill>
                <a:latin typeface="Malgun Gothic" panose="020B0503020000020004" pitchFamily="34" charset="-127"/>
                <a:ea typeface="Malgun Gothic" panose="020B0503020000020004" pitchFamily="34" charset="-127"/>
              </a:rPr>
              <a:t>제한이 발생하면 </a:t>
            </a:r>
            <a:r>
              <a:rPr lang="ko-KR" dirty="0">
                <a:solidFill>
                  <a:schemeClr val="tx1"/>
                </a:solidFill>
                <a:latin typeface="Segoe UI" panose="020B0502040204020203" pitchFamily="34" charset="0"/>
                <a:cs typeface="Segoe UI" panose="020B0502040204020203" pitchFamily="34" charset="0"/>
              </a:rPr>
              <a:t>Microsoft Graph</a:t>
            </a:r>
            <a:r>
              <a:rPr lang="ko-KR" altLang="en-US" dirty="0">
                <a:latin typeface="Malgun Gothic" panose="020B0503020000020004" pitchFamily="34" charset="-127"/>
                <a:ea typeface="Malgun Gothic" panose="020B0503020000020004" pitchFamily="34" charset="-127"/>
              </a:rPr>
              <a:t>는</a:t>
            </a:r>
            <a:r>
              <a:rPr lang="ko-KR" dirty="0">
                <a:solidFill>
                  <a:schemeClr val="tx1"/>
                </a:solidFill>
                <a:latin typeface="Segoe UI" panose="020B0502040204020203" pitchFamily="34" charset="0"/>
                <a:cs typeface="Segoe UI" panose="020B0502040204020203" pitchFamily="34" charset="0"/>
              </a:rPr>
              <a:t> HTTP </a:t>
            </a:r>
            <a:r>
              <a:rPr lang="ko-KR" altLang="en-US" dirty="0">
                <a:latin typeface="Malgun Gothic" panose="020B0503020000020004" pitchFamily="34" charset="-127"/>
                <a:ea typeface="Malgun Gothic" panose="020B0503020000020004" pitchFamily="34" charset="-127"/>
              </a:rPr>
              <a:t>상태 코드 </a:t>
            </a:r>
            <a:r>
              <a:rPr lang="ko-KR" dirty="0">
                <a:solidFill>
                  <a:schemeClr val="tx1"/>
                </a:solidFill>
                <a:latin typeface="Segoe UI" panose="020B0502040204020203" pitchFamily="34" charset="0"/>
                <a:cs typeface="Segoe UI" panose="020B0502040204020203" pitchFamily="34" charset="0"/>
              </a:rPr>
              <a:t>429</a:t>
            </a:r>
            <a:r>
              <a:rPr lang="ko-KR" altLang="en-US" dirty="0">
                <a:latin typeface="Malgun Gothic" panose="020B0503020000020004" pitchFamily="34" charset="-127"/>
                <a:ea typeface="Malgun Gothic" panose="020B0503020000020004" pitchFamily="34" charset="-127"/>
              </a:rPr>
              <a:t>를 반환하고 요청이 실패합니다</a:t>
            </a:r>
            <a:r>
              <a:rPr lang="en-US" altLang="ko-KR" dirty="0">
                <a:latin typeface="Malgun Gothic" panose="020B0503020000020004" pitchFamily="34" charset="-127"/>
                <a:ea typeface="Malgun Gothic" panose="020B0503020000020004" pitchFamily="34" charset="-127"/>
              </a:rPr>
              <a:t>.</a:t>
            </a:r>
          </a:p>
          <a:p>
            <a:pPr fontAlgn="base"/>
            <a:r>
              <a:rPr lang="ko-KR" b="1" dirty="0">
                <a:solidFill>
                  <a:schemeClr val="tx1"/>
                </a:solidFill>
                <a:latin typeface="Segoe UI" panose="020B0502040204020203" pitchFamily="34" charset="0"/>
                <a:cs typeface="Segoe UI" panose="020B0502040204020203" pitchFamily="34" charset="0"/>
              </a:rPr>
              <a:t>Retry-After </a:t>
            </a:r>
            <a:r>
              <a:rPr lang="ko-KR" dirty="0">
                <a:solidFill>
                  <a:schemeClr val="tx1"/>
                </a:solidFill>
                <a:latin typeface="Malgun Gothic" panose="020B0503020000020004" pitchFamily="34" charset="-127"/>
                <a:ea typeface="Malgun Gothic" panose="020B0503020000020004" pitchFamily="34" charset="-127"/>
              </a:rPr>
              <a:t>헤더에 지정된 시간(초) 동안 기다립니다.</a:t>
            </a:r>
          </a:p>
          <a:p>
            <a:pPr fontAlgn="base"/>
            <a:r>
              <a:rPr lang="ko-KR" dirty="0">
                <a:solidFill>
                  <a:schemeClr val="tx1"/>
                </a:solidFill>
                <a:latin typeface="Malgun Gothic" panose="020B0503020000020004" pitchFamily="34" charset="-127"/>
                <a:ea typeface="Malgun Gothic" panose="020B0503020000020004" pitchFamily="34" charset="-127"/>
              </a:rPr>
              <a:t>요청을 다시 시도합니다.</a:t>
            </a:r>
          </a:p>
          <a:p>
            <a:pPr marL="228600" lvl="1"/>
            <a:endParaRPr lang="en-US" sz="2800" dirty="0">
              <a:latin typeface="Segoe UI Semilight" panose="020B0402040204020203" pitchFamily="34" charset="0"/>
              <a:cs typeface="Segoe UI Semilight" panose="020B0402040204020203" pitchFamily="34" charset="0"/>
            </a:endParaRPr>
          </a:p>
          <a:p>
            <a:pPr marL="0" indent="0" fontAlgn="base">
              <a:buNone/>
            </a:pPr>
            <a:endParaRPr lang="en-US"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67289426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ko-KR" b="1" dirty="0">
                <a:latin typeface="Malgun Gothic" panose="020B0503020000020004" pitchFamily="34" charset="-127"/>
                <a:ea typeface="Malgun Gothic" panose="020B0503020000020004" pitchFamily="34" charset="-127"/>
              </a:rPr>
              <a:t>데모</a:t>
            </a:r>
          </a:p>
        </p:txBody>
      </p:sp>
      <p:sp>
        <p:nvSpPr>
          <p:cNvPr id="5" name="Rectangle 4">
            <a:extLst>
              <a:ext uri="{FF2B5EF4-FFF2-40B4-BE49-F238E27FC236}">
                <a16:creationId xmlns:a16="http://schemas.microsoft.com/office/drawing/2014/main" id="{00F46602-B06F-46C1-912D-C12271F48CF5}"/>
              </a:ext>
            </a:extLst>
          </p:cNvPr>
          <p:cNvSpPr/>
          <p:nvPr/>
        </p:nvSpPr>
        <p:spPr>
          <a:xfrm>
            <a:off x="5223441" y="3181192"/>
            <a:ext cx="6375955" cy="523220"/>
          </a:xfrm>
          <a:prstGeom prst="rect">
            <a:avLst/>
          </a:prstGeom>
        </p:spPr>
        <p:txBody>
          <a:bodyPr wrap="square">
            <a:spAutoFit/>
          </a:bodyPr>
          <a:lstStyle/>
          <a:p>
            <a:pPr defTabSz="932742">
              <a:spcBef>
                <a:spcPct val="20000"/>
              </a:spcBef>
              <a:buSzPct val="90000"/>
            </a:pPr>
            <a:r>
              <a:rPr lang="ko-KR" sz="2800" dirty="0">
                <a:gradFill>
                  <a:gsLst>
                    <a:gs pos="1250">
                      <a:schemeClr val="tx1"/>
                    </a:gs>
                    <a:gs pos="100000">
                      <a:schemeClr val="tx1"/>
                    </a:gs>
                  </a:gsLst>
                  <a:lin ang="5400000" scaled="0"/>
                </a:gradFill>
                <a:latin typeface="Malgun Gothic" panose="020B0503020000020004" pitchFamily="34" charset="-127"/>
                <a:ea typeface="Malgun Gothic" panose="020B0503020000020004" pitchFamily="34" charset="-127"/>
                <a:cs typeface="Segoe UI Semilight" panose="020B0402040204020203" pitchFamily="34" charset="0"/>
              </a:rPr>
              <a:t>일괄 처리된 요청으로 트래픽 감소</a:t>
            </a:r>
          </a:p>
        </p:txBody>
      </p:sp>
    </p:spTree>
    <p:extLst>
      <p:ext uri="{BB962C8B-B14F-4D97-AF65-F5344CB8AC3E}">
        <p14:creationId xmlns:p14="http://schemas.microsoft.com/office/powerpoint/2010/main" val="26891351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605221" y="3736522"/>
            <a:ext cx="9144000" cy="553998"/>
          </a:xfrm>
        </p:spPr>
        <p:txBody>
          <a:bodyPr/>
          <a:lstStyle/>
          <a:p>
            <a:r>
              <a:rPr lang="ko-KR" dirty="0"/>
              <a:t>Microsoft Graph</a:t>
            </a:r>
            <a:r>
              <a:rPr lang="ko-KR" b="1" dirty="0">
                <a:latin typeface="Malgun Gothic" panose="020B0503020000020004" pitchFamily="34" charset="-127"/>
                <a:ea typeface="Malgun Gothic" panose="020B0503020000020004" pitchFamily="34" charset="-127"/>
              </a:rPr>
              <a:t>로 사용자 데이터 액세스</a:t>
            </a:r>
          </a:p>
        </p:txBody>
      </p:sp>
    </p:spTree>
    <p:extLst>
      <p:ext uri="{BB962C8B-B14F-4D97-AF65-F5344CB8AC3E}">
        <p14:creationId xmlns:p14="http://schemas.microsoft.com/office/powerpoint/2010/main" val="3464140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23B5A-52C1-462B-B86B-E754DE92756B}"/>
              </a:ext>
            </a:extLst>
          </p:cNvPr>
          <p:cNvSpPr>
            <a:spLocks noGrp="1"/>
          </p:cNvSpPr>
          <p:nvPr>
            <p:ph type="title"/>
          </p:nvPr>
        </p:nvSpPr>
        <p:spPr/>
        <p:txBody>
          <a:bodyPr/>
          <a:lstStyle/>
          <a:p>
            <a:r>
              <a:rPr lang="ko-KR" dirty="0">
                <a:cs typeface="Segoe UI"/>
              </a:rPr>
              <a:t>Microsoft Graph</a:t>
            </a:r>
            <a:r>
              <a:rPr lang="ko-KR" b="1" dirty="0">
                <a:latin typeface="Malgun Gothic" panose="020B0503020000020004" pitchFamily="34" charset="-127"/>
                <a:ea typeface="Malgun Gothic" panose="020B0503020000020004" pitchFamily="34" charset="-127"/>
                <a:cs typeface="Segoe UI"/>
              </a:rPr>
              <a:t>에서 사용자 작업</a:t>
            </a:r>
            <a:endParaRPr lang="en-US" b="1" dirty="0">
              <a:latin typeface="Malgun Gothic" panose="020B0503020000020004" pitchFamily="34" charset="-127"/>
              <a:ea typeface="Malgun Gothic" panose="020B0503020000020004" pitchFamily="34" charset="-127"/>
            </a:endParaRPr>
          </a:p>
        </p:txBody>
      </p:sp>
      <p:sp>
        <p:nvSpPr>
          <p:cNvPr id="3" name="Text Placeholder 2">
            <a:extLst>
              <a:ext uri="{FF2B5EF4-FFF2-40B4-BE49-F238E27FC236}">
                <a16:creationId xmlns:a16="http://schemas.microsoft.com/office/drawing/2014/main" id="{ACC76BF8-4AFC-4E20-9657-5FCAE804799E}"/>
              </a:ext>
            </a:extLst>
          </p:cNvPr>
          <p:cNvSpPr>
            <a:spLocks noGrp="1"/>
          </p:cNvSpPr>
          <p:nvPr>
            <p:ph type="body" sz="quarter" idx="10"/>
          </p:nvPr>
        </p:nvSpPr>
        <p:spPr>
          <a:xfrm>
            <a:off x="586390" y="1434370"/>
            <a:ext cx="11018520" cy="3213187"/>
          </a:xfrm>
        </p:spPr>
        <p:txBody>
          <a:bodyPr/>
          <a:lstStyle/>
          <a:p>
            <a:pPr fontAlgn="base"/>
            <a:r>
              <a:rPr lang="ko-KR" dirty="0">
                <a:latin typeface="Malgun Gothic" panose="020B0503020000020004" pitchFamily="34" charset="-127"/>
                <a:ea typeface="Malgun Gothic" panose="020B0503020000020004" pitchFamily="34" charset="-127"/>
              </a:rPr>
              <a:t>추가 호출을 수행하지 않고 사용자 리소스에 액세스하여 조작하고, 특정 인증 정보를 조회하고, 다른 </a:t>
            </a:r>
            <a:r>
              <a:rPr lang="ko-KR" dirty="0">
                <a:latin typeface="Segoe UI" panose="020B0502040204020203" pitchFamily="34" charset="0"/>
                <a:cs typeface="Segoe UI" panose="020B0502040204020203" pitchFamily="34" charset="0"/>
              </a:rPr>
              <a:t>Microsoft Graph </a:t>
            </a:r>
            <a:r>
              <a:rPr lang="ko-KR" dirty="0">
                <a:latin typeface="Malgun Gothic" panose="020B0503020000020004" pitchFamily="34" charset="-127"/>
                <a:ea typeface="Malgun Gothic" panose="020B0503020000020004" pitchFamily="34" charset="-127"/>
              </a:rPr>
              <a:t>리소스에 대한 쿼리를 직접 실행합니다.</a:t>
            </a:r>
          </a:p>
          <a:p>
            <a:endParaRPr lang="en-US" dirty="0"/>
          </a:p>
          <a:p>
            <a:r>
              <a:rPr lang="ko-KR" dirty="0">
                <a:latin typeface="+mn-lt"/>
              </a:rPr>
              <a:t>Microsoft Graph</a:t>
            </a:r>
            <a:r>
              <a:rPr lang="ko-KR" dirty="0">
                <a:latin typeface="Malgun Gothic" panose="020B0503020000020004" pitchFamily="34" charset="-127"/>
                <a:ea typeface="Malgun Gothic" panose="020B0503020000020004" pitchFamily="34" charset="-127"/>
              </a:rPr>
              <a:t>를 통해 사용자 액세스:</a:t>
            </a:r>
          </a:p>
          <a:p>
            <a:pPr marL="457200" indent="-457200">
              <a:buFont typeface="Arial" panose="020B0604020202020204" pitchFamily="34" charset="0"/>
              <a:buChar char="•"/>
            </a:pPr>
            <a:r>
              <a:rPr lang="ko-KR" sz="2400" dirty="0">
                <a:latin typeface="+mn-lt"/>
              </a:rPr>
              <a:t>/users/{id | userPrincipalName}</a:t>
            </a:r>
          </a:p>
          <a:p>
            <a:pPr marL="457200" indent="-457200">
              <a:buFont typeface="Arial" panose="020B0604020202020204" pitchFamily="34" charset="0"/>
              <a:buChar char="•"/>
            </a:pPr>
            <a:r>
              <a:rPr lang="ko-KR" sz="2400" dirty="0">
                <a:latin typeface="+mn-lt"/>
              </a:rPr>
              <a:t>/me</a:t>
            </a:r>
          </a:p>
        </p:txBody>
      </p:sp>
    </p:spTree>
    <p:extLst>
      <p:ext uri="{BB962C8B-B14F-4D97-AF65-F5344CB8AC3E}">
        <p14:creationId xmlns:p14="http://schemas.microsoft.com/office/powerpoint/2010/main" val="382834984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9E93-51FA-4F5D-B242-CF70A8336B14}"/>
              </a:ext>
            </a:extLst>
          </p:cNvPr>
          <p:cNvSpPr>
            <a:spLocks noGrp="1"/>
          </p:cNvSpPr>
          <p:nvPr>
            <p:ph type="title"/>
          </p:nvPr>
        </p:nvSpPr>
        <p:spPr>
          <a:xfrm>
            <a:off x="528721" y="173478"/>
            <a:ext cx="10515600" cy="553998"/>
          </a:xfrm>
        </p:spPr>
        <p:txBody>
          <a:bodyPr/>
          <a:lstStyle/>
          <a:p>
            <a:r>
              <a:rPr lang="ko-KR" b="1" dirty="0">
                <a:latin typeface="Malgun Gothic" panose="020B0503020000020004" pitchFamily="34" charset="-127"/>
                <a:ea typeface="Malgun Gothic" panose="020B0503020000020004" pitchFamily="34" charset="-127"/>
              </a:rPr>
              <a:t>사용자에 대한 정보 가져오기</a:t>
            </a:r>
          </a:p>
        </p:txBody>
      </p:sp>
      <p:graphicFrame>
        <p:nvGraphicFramePr>
          <p:cNvPr id="4" name="Table 4">
            <a:extLst>
              <a:ext uri="{FF2B5EF4-FFF2-40B4-BE49-F238E27FC236}">
                <a16:creationId xmlns:a16="http://schemas.microsoft.com/office/drawing/2014/main" id="{2E2094F2-C360-4B66-B9E6-B6BBB6334C6C}"/>
              </a:ext>
            </a:extLst>
          </p:cNvPr>
          <p:cNvGraphicFramePr>
            <a:graphicFrameLocks noGrp="1"/>
          </p:cNvGraphicFramePr>
          <p:nvPr>
            <p:extLst>
              <p:ext uri="{D42A27DB-BD31-4B8C-83A1-F6EECF244321}">
                <p14:modId xmlns:p14="http://schemas.microsoft.com/office/powerpoint/2010/main" val="977904388"/>
              </p:ext>
            </p:extLst>
          </p:nvPr>
        </p:nvGraphicFramePr>
        <p:xfrm>
          <a:off x="528721" y="1156595"/>
          <a:ext cx="11134558" cy="4965220"/>
        </p:xfrm>
        <a:graphic>
          <a:graphicData uri="http://schemas.openxmlformats.org/drawingml/2006/table">
            <a:tbl>
              <a:tblPr firstRow="1" bandRow="1">
                <a:tableStyleId>{5C22544A-7EE6-4342-B048-85BDC9FD1C3A}</a:tableStyleId>
              </a:tblPr>
              <a:tblGrid>
                <a:gridCol w="5567279">
                  <a:extLst>
                    <a:ext uri="{9D8B030D-6E8A-4147-A177-3AD203B41FA5}">
                      <a16:colId xmlns:a16="http://schemas.microsoft.com/office/drawing/2014/main" val="1037355141"/>
                    </a:ext>
                  </a:extLst>
                </a:gridCol>
                <a:gridCol w="5567279">
                  <a:extLst>
                    <a:ext uri="{9D8B030D-6E8A-4147-A177-3AD203B41FA5}">
                      <a16:colId xmlns:a16="http://schemas.microsoft.com/office/drawing/2014/main" val="3584786465"/>
                    </a:ext>
                  </a:extLst>
                </a:gridCol>
              </a:tblGrid>
              <a:tr h="993044">
                <a:tc>
                  <a:txBody>
                    <a:bodyPr/>
                    <a:lstStyle/>
                    <a:p>
                      <a:r>
                        <a:rPr lang="ko-KR" dirty="0">
                          <a:latin typeface="Malgun Gothic" panose="020B0503020000020004" pitchFamily="34" charset="-127"/>
                          <a:ea typeface="Malgun Gothic" panose="020B0503020000020004" pitchFamily="34" charset="-127"/>
                        </a:rPr>
                        <a:t>작업</a:t>
                      </a:r>
                    </a:p>
                  </a:txBody>
                  <a:tcPr/>
                </a:tc>
                <a:tc>
                  <a:txBody>
                    <a:bodyPr/>
                    <a:lstStyle/>
                    <a:p>
                      <a:r>
                        <a:rPr lang="ko-KR" dirty="0"/>
                        <a:t>HTTP </a:t>
                      </a:r>
                      <a:r>
                        <a:rPr lang="ko-KR" dirty="0">
                          <a:latin typeface="Malgun Gothic" panose="020B0503020000020004" pitchFamily="34" charset="-127"/>
                          <a:ea typeface="Malgun Gothic" panose="020B0503020000020004" pitchFamily="34" charset="-127"/>
                        </a:rPr>
                        <a:t>요청</a:t>
                      </a:r>
                    </a:p>
                  </a:txBody>
                  <a:tcPr/>
                </a:tc>
                <a:extLst>
                  <a:ext uri="{0D108BD9-81ED-4DB2-BD59-A6C34878D82A}">
                    <a16:rowId xmlns:a16="http://schemas.microsoft.com/office/drawing/2014/main" val="368604852"/>
                  </a:ext>
                </a:extLst>
              </a:tr>
              <a:tr h="993044">
                <a:tc>
                  <a:txBody>
                    <a:bodyPr/>
                    <a:lstStyle/>
                    <a:p>
                      <a:r>
                        <a:rPr lang="ko-KR" dirty="0">
                          <a:latin typeface="Malgun Gothic" panose="020B0503020000020004" pitchFamily="34" charset="-127"/>
                          <a:ea typeface="Malgun Gothic" panose="020B0503020000020004" pitchFamily="34" charset="-127"/>
                        </a:rPr>
                        <a:t>조직의 사용자 목록 가져오기</a:t>
                      </a:r>
                    </a:p>
                  </a:txBody>
                  <a:tcPr/>
                </a:tc>
                <a:tc>
                  <a:txBody>
                    <a:bodyPr/>
                    <a:lstStyle/>
                    <a:p>
                      <a:r>
                        <a:rPr lang="ko-KR" sz="1800">
                          <a:solidFill>
                            <a:srgbClr val="0000FF"/>
                          </a:solidFill>
                          <a:latin typeface="Lucida Console" panose="020B0609040504020204" pitchFamily="49" charset="0"/>
                        </a:rPr>
                        <a:t>GET</a:t>
                      </a:r>
                      <a:r>
                        <a:rPr lang="ko-KR" sz="1800">
                          <a:solidFill>
                            <a:prstClr val="black"/>
                          </a:solidFill>
                          <a:latin typeface="Lucida Console" panose="020B0609040504020204" pitchFamily="49" charset="0"/>
                        </a:rPr>
                        <a:t> </a:t>
                      </a:r>
                      <a:r>
                        <a:rPr lang="ko-KR" sz="1800">
                          <a:solidFill>
                            <a:srgbClr val="8A2BE2"/>
                          </a:solidFill>
                          <a:latin typeface="Lucida Console" panose="020B0609040504020204" pitchFamily="49" charset="0"/>
                        </a:rPr>
                        <a:t>/users </a:t>
                      </a:r>
                    </a:p>
                  </a:txBody>
                  <a:tcPr/>
                </a:tc>
                <a:extLst>
                  <a:ext uri="{0D108BD9-81ED-4DB2-BD59-A6C34878D82A}">
                    <a16:rowId xmlns:a16="http://schemas.microsoft.com/office/drawing/2014/main" val="4184254550"/>
                  </a:ext>
                </a:extLst>
              </a:tr>
              <a:tr h="993044">
                <a:tc>
                  <a:txBody>
                    <a:bodyPr/>
                    <a:lstStyle/>
                    <a:p>
                      <a:r>
                        <a:rPr lang="ko-KR" dirty="0">
                          <a:latin typeface="Malgun Gothic" panose="020B0503020000020004" pitchFamily="34" charset="-127"/>
                          <a:ea typeface="Malgun Gothic" panose="020B0503020000020004" pitchFamily="34" charset="-127"/>
                        </a:rPr>
                        <a:t>사용자의 프로필 사진 가져오기</a:t>
                      </a:r>
                    </a:p>
                  </a:txBody>
                  <a:tcPr/>
                </a:tc>
                <a:tc>
                  <a:txBody>
                    <a:bodyPr/>
                    <a:lstStyle/>
                    <a:p>
                      <a:r>
                        <a:rPr lang="ko-KR" sz="1800">
                          <a:solidFill>
                            <a:srgbClr val="0000FF"/>
                          </a:solidFill>
                          <a:latin typeface="Lucida Console" panose="020B0609040504020204" pitchFamily="49" charset="0"/>
                        </a:rPr>
                        <a:t>GET /me/photo/$value</a:t>
                      </a:r>
                    </a:p>
                    <a:p>
                      <a:r>
                        <a:rPr lang="ko-KR" sz="1800">
                          <a:solidFill>
                            <a:srgbClr val="0000FF"/>
                          </a:solidFill>
                          <a:latin typeface="Lucida Console" panose="020B0609040504020204" pitchFamily="49" charset="0"/>
                        </a:rPr>
                        <a:t>GET /users/{id | userPrincipalName}/photo/$value</a:t>
                      </a:r>
                    </a:p>
                  </a:txBody>
                  <a:tcPr/>
                </a:tc>
                <a:extLst>
                  <a:ext uri="{0D108BD9-81ED-4DB2-BD59-A6C34878D82A}">
                    <a16:rowId xmlns:a16="http://schemas.microsoft.com/office/drawing/2014/main" val="3174823254"/>
                  </a:ext>
                </a:extLst>
              </a:tr>
              <a:tr h="993044">
                <a:tc>
                  <a:txBody>
                    <a:bodyPr/>
                    <a:lstStyle/>
                    <a:p>
                      <a:r>
                        <a:rPr lang="ko-KR" dirty="0">
                          <a:latin typeface="Malgun Gothic" panose="020B0503020000020004" pitchFamily="34" charset="-127"/>
                          <a:ea typeface="Malgun Gothic" panose="020B0503020000020004" pitchFamily="34" charset="-127"/>
                        </a:rPr>
                        <a:t>프로필 사진에 대한 메타데이터 가져오기</a:t>
                      </a:r>
                    </a:p>
                  </a:txBody>
                  <a:tcPr/>
                </a:tc>
                <a:tc>
                  <a:txBody>
                    <a:bodyPr/>
                    <a:lstStyle/>
                    <a:p>
                      <a:r>
                        <a:rPr lang="ko-KR" sz="1800">
                          <a:solidFill>
                            <a:srgbClr val="0000FF"/>
                          </a:solidFill>
                          <a:latin typeface="Lucida Console" panose="020B0609040504020204" pitchFamily="49" charset="0"/>
                        </a:rPr>
                        <a:t>GET /me/photo</a:t>
                      </a:r>
                    </a:p>
                    <a:p>
                      <a:r>
                        <a:rPr lang="ko-KR" sz="1800">
                          <a:solidFill>
                            <a:srgbClr val="0000FF"/>
                          </a:solidFill>
                          <a:latin typeface="Lucida Console" panose="020B0609040504020204" pitchFamily="49" charset="0"/>
                        </a:rPr>
                        <a:t>GET /users/{id | userPrincipalName}/photo</a:t>
                      </a:r>
                    </a:p>
                  </a:txBody>
                  <a:tcPr/>
                </a:tc>
                <a:extLst>
                  <a:ext uri="{0D108BD9-81ED-4DB2-BD59-A6C34878D82A}">
                    <a16:rowId xmlns:a16="http://schemas.microsoft.com/office/drawing/2014/main" val="333830093"/>
                  </a:ext>
                </a:extLst>
              </a:tr>
              <a:tr h="993044">
                <a:tc>
                  <a:txBody>
                    <a:bodyPr/>
                    <a:lstStyle/>
                    <a:p>
                      <a:r>
                        <a:rPr lang="ko-KR" dirty="0">
                          <a:latin typeface="Malgun Gothic" panose="020B0503020000020004" pitchFamily="34" charset="-127"/>
                          <a:ea typeface="Malgun Gothic" panose="020B0503020000020004" pitchFamily="34" charset="-127"/>
                        </a:rPr>
                        <a:t>사용자의 관리자 프로필 가져오기</a:t>
                      </a:r>
                    </a:p>
                  </a:txBody>
                  <a:tcPr/>
                </a:tc>
                <a:tc>
                  <a:txBody>
                    <a:bodyPr/>
                    <a:lstStyle/>
                    <a:p>
                      <a:r>
                        <a:rPr lang="ko-KR" sz="1800" dirty="0">
                          <a:solidFill>
                            <a:srgbClr val="0000FF"/>
                          </a:solidFill>
                          <a:latin typeface="Lucida Console" panose="020B0609040504020204" pitchFamily="49" charset="0"/>
                        </a:rPr>
                        <a:t>GET /me/manager </a:t>
                      </a:r>
                    </a:p>
                    <a:p>
                      <a:r>
                        <a:rPr lang="ko-KR" sz="1800" dirty="0">
                          <a:solidFill>
                            <a:srgbClr val="0000FF"/>
                          </a:solidFill>
                          <a:latin typeface="Lucida Console" panose="020B0609040504020204" pitchFamily="49" charset="0"/>
                        </a:rPr>
                        <a:t>GET /users/{id | userPrincipalName}/manager</a:t>
                      </a:r>
                      <a:endParaRPr lang="en-US" dirty="0"/>
                    </a:p>
                  </a:txBody>
                  <a:tcPr/>
                </a:tc>
                <a:extLst>
                  <a:ext uri="{0D108BD9-81ED-4DB2-BD59-A6C34878D82A}">
                    <a16:rowId xmlns:a16="http://schemas.microsoft.com/office/drawing/2014/main" val="3978171759"/>
                  </a:ext>
                </a:extLst>
              </a:tr>
            </a:tbl>
          </a:graphicData>
        </a:graphic>
      </p:graphicFrame>
      <p:sp>
        <p:nvSpPr>
          <p:cNvPr id="6" name="Rectangle 5">
            <a:extLst>
              <a:ext uri="{FF2B5EF4-FFF2-40B4-BE49-F238E27FC236}">
                <a16:creationId xmlns:a16="http://schemas.microsoft.com/office/drawing/2014/main" id="{2A34A328-FFE6-45DB-9BCE-66E01C342E15}"/>
              </a:ext>
            </a:extLst>
          </p:cNvPr>
          <p:cNvSpPr/>
          <p:nvPr/>
        </p:nvSpPr>
        <p:spPr>
          <a:xfrm>
            <a:off x="528721" y="1458936"/>
            <a:ext cx="11238163" cy="369332"/>
          </a:xfrm>
          <a:prstGeom prst="rect">
            <a:avLst/>
          </a:prstGeom>
        </p:spPr>
        <p:txBody>
          <a:bodyPr wrap="square">
            <a:spAutoFit/>
          </a:bodyPr>
          <a:lstStyle/>
          <a:p>
            <a:endParaRPr lang="en-US"/>
          </a:p>
        </p:txBody>
      </p:sp>
    </p:spTree>
    <p:extLst>
      <p:ext uri="{BB962C8B-B14F-4D97-AF65-F5344CB8AC3E}">
        <p14:creationId xmlns:p14="http://schemas.microsoft.com/office/powerpoint/2010/main" val="408440965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ko-KR" b="1" dirty="0">
                <a:latin typeface="Malgun Gothic" panose="020B0503020000020004" pitchFamily="34" charset="-127"/>
                <a:ea typeface="Malgun Gothic" panose="020B0503020000020004" pitchFamily="34" charset="-127"/>
              </a:rPr>
              <a:t>데모</a:t>
            </a:r>
          </a:p>
        </p:txBody>
      </p:sp>
      <p:sp>
        <p:nvSpPr>
          <p:cNvPr id="3" name="Rectangle 2">
            <a:extLst>
              <a:ext uri="{FF2B5EF4-FFF2-40B4-BE49-F238E27FC236}">
                <a16:creationId xmlns:a16="http://schemas.microsoft.com/office/drawing/2014/main" id="{16C08444-E6F2-449B-BB1E-E74E930E7301}"/>
              </a:ext>
            </a:extLst>
          </p:cNvPr>
          <p:cNvSpPr/>
          <p:nvPr/>
        </p:nvSpPr>
        <p:spPr>
          <a:xfrm>
            <a:off x="5171090" y="2951946"/>
            <a:ext cx="4305876" cy="954107"/>
          </a:xfrm>
          <a:prstGeom prst="rect">
            <a:avLst/>
          </a:prstGeom>
        </p:spPr>
        <p:txBody>
          <a:bodyPr wrap="square">
            <a:spAutoFit/>
          </a:bodyPr>
          <a:lstStyle/>
          <a:p>
            <a:pPr defTabSz="932742">
              <a:spcBef>
                <a:spcPct val="20000"/>
              </a:spcBef>
              <a:buSzPct val="90000"/>
            </a:pPr>
            <a:r>
              <a:rPr lang="ko-KR" sz="2800" dirty="0">
                <a:gradFill>
                  <a:gsLst>
                    <a:gs pos="1250">
                      <a:schemeClr val="tx1"/>
                    </a:gs>
                    <a:gs pos="100000">
                      <a:schemeClr val="tx1"/>
                    </a:gs>
                  </a:gsLst>
                  <a:lin ang="5400000" scaled="0"/>
                </a:gradFill>
                <a:cs typeface="Segoe UI Semilight" panose="020B0402040204020203" pitchFamily="34" charset="0"/>
              </a:rPr>
              <a:t>Microsoft Graph</a:t>
            </a:r>
            <a:r>
              <a:rPr lang="ko-KR" sz="2800" dirty="0">
                <a:gradFill>
                  <a:gsLst>
                    <a:gs pos="1250">
                      <a:schemeClr val="tx1"/>
                    </a:gs>
                    <a:gs pos="100000">
                      <a:schemeClr val="tx1"/>
                    </a:gs>
                  </a:gsLst>
                  <a:lin ang="5400000" scaled="0"/>
                </a:gradFill>
                <a:latin typeface="Malgun Gothic" panose="020B0503020000020004" pitchFamily="34" charset="-127"/>
                <a:ea typeface="Malgun Gothic" panose="020B0503020000020004" pitchFamily="34" charset="-127"/>
                <a:cs typeface="Segoe UI Semilight" panose="020B0402040204020203" pitchFamily="34" charset="0"/>
              </a:rPr>
              <a:t>에서 사용자 데이터 쿼리</a:t>
            </a:r>
          </a:p>
        </p:txBody>
      </p:sp>
    </p:spTree>
    <p:extLst>
      <p:ext uri="{BB962C8B-B14F-4D97-AF65-F5344CB8AC3E}">
        <p14:creationId xmlns:p14="http://schemas.microsoft.com/office/powerpoint/2010/main" val="3464298376"/>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563179" y="3578867"/>
            <a:ext cx="9144000" cy="553998"/>
          </a:xfrm>
        </p:spPr>
        <p:txBody>
          <a:bodyPr/>
          <a:lstStyle/>
          <a:p>
            <a:r>
              <a:rPr lang="ko-KR" dirty="0"/>
              <a:t>Microsoft Graph</a:t>
            </a:r>
            <a:r>
              <a:rPr lang="ko-KR" b="1" dirty="0">
                <a:latin typeface="Malgun Gothic" panose="020B0503020000020004" pitchFamily="34" charset="-127"/>
                <a:ea typeface="Malgun Gothic" panose="020B0503020000020004" pitchFamily="34" charset="-127"/>
              </a:rPr>
              <a:t>로 파일 액세스</a:t>
            </a:r>
          </a:p>
        </p:txBody>
      </p:sp>
    </p:spTree>
    <p:extLst>
      <p:ext uri="{BB962C8B-B14F-4D97-AF65-F5344CB8AC3E}">
        <p14:creationId xmlns:p14="http://schemas.microsoft.com/office/powerpoint/2010/main" val="416158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EAFA-36BC-48F4-A834-D8F17ACC76DA}"/>
              </a:ext>
            </a:extLst>
          </p:cNvPr>
          <p:cNvSpPr>
            <a:spLocks noGrp="1"/>
          </p:cNvSpPr>
          <p:nvPr>
            <p:ph type="title"/>
          </p:nvPr>
        </p:nvSpPr>
        <p:spPr>
          <a:xfrm>
            <a:off x="588263" y="457200"/>
            <a:ext cx="11018520" cy="553998"/>
          </a:xfrm>
        </p:spPr>
        <p:txBody>
          <a:bodyPr>
            <a:normAutofit/>
          </a:bodyPr>
          <a:lstStyle/>
          <a:p>
            <a:r>
              <a:rPr lang="ko-KR" dirty="0"/>
              <a:t>Microsoft Graph</a:t>
            </a:r>
            <a:r>
              <a:rPr lang="ko-KR" b="1" dirty="0">
                <a:latin typeface="Malgun Gothic" panose="020B0503020000020004" pitchFamily="34" charset="-127"/>
                <a:ea typeface="Malgun Gothic" panose="020B0503020000020004" pitchFamily="34" charset="-127"/>
              </a:rPr>
              <a:t>에서 파일 작업</a:t>
            </a:r>
          </a:p>
        </p:txBody>
      </p:sp>
      <p:sp>
        <p:nvSpPr>
          <p:cNvPr id="3" name="Text Placeholder 2">
            <a:extLst>
              <a:ext uri="{FF2B5EF4-FFF2-40B4-BE49-F238E27FC236}">
                <a16:creationId xmlns:a16="http://schemas.microsoft.com/office/drawing/2014/main" id="{DFB07F3C-66A6-4881-A3FE-3B643C0646E1}"/>
              </a:ext>
            </a:extLst>
          </p:cNvPr>
          <p:cNvSpPr>
            <a:spLocks noGrp="1"/>
          </p:cNvSpPr>
          <p:nvPr>
            <p:ph type="body" sz="quarter" idx="10"/>
          </p:nvPr>
        </p:nvSpPr>
        <p:spPr>
          <a:xfrm>
            <a:off x="584200" y="1435497"/>
            <a:ext cx="11018520" cy="4025717"/>
          </a:xfrm>
        </p:spPr>
        <p:txBody>
          <a:bodyPr/>
          <a:lstStyle/>
          <a:p>
            <a:pPr>
              <a:buFont typeface="Arial" panose="020B0604020202020204" pitchFamily="34" charset="0"/>
              <a:buChar char="•"/>
            </a:pPr>
            <a:r>
              <a:rPr lang="ko-KR" dirty="0">
                <a:latin typeface="Segoe UI" panose="020B0502040204020203" pitchFamily="34" charset="0"/>
                <a:cs typeface="Segoe UI" panose="020B0502040204020203" pitchFamily="34" charset="0"/>
              </a:rPr>
              <a:t>Microsoft Graph</a:t>
            </a:r>
            <a:r>
              <a:rPr lang="ko-KR" dirty="0">
                <a:latin typeface="Malgun Gothic" panose="020B0503020000020004" pitchFamily="34" charset="-127"/>
                <a:ea typeface="Malgun Gothic" panose="020B0503020000020004" pitchFamily="34" charset="-127"/>
              </a:rPr>
              <a:t>에서는 파일 작업을 위한 두 리소스 유형을 노출합니다.</a:t>
            </a:r>
          </a:p>
          <a:p>
            <a:pPr lvl="1">
              <a:buFont typeface="Arial" panose="020B0604020202020204" pitchFamily="34" charset="0"/>
              <a:buChar char="•"/>
            </a:pPr>
            <a:r>
              <a:rPr lang="ko-KR" sz="2400" dirty="0">
                <a:latin typeface="Malgun Gothic" panose="020B0503020000020004" pitchFamily="34" charset="-127"/>
                <a:ea typeface="Malgun Gothic" panose="020B0503020000020004" pitchFamily="34" charset="-127"/>
                <a:cs typeface="Segoe UI" panose="020B0502040204020203" pitchFamily="34" charset="0"/>
              </a:rPr>
              <a:t>드라이브 리소스</a:t>
            </a:r>
          </a:p>
          <a:p>
            <a:pPr lvl="1">
              <a:buFont typeface="Arial" panose="020B0604020202020204" pitchFamily="34" charset="0"/>
              <a:buChar char="•"/>
            </a:pPr>
            <a:r>
              <a:rPr lang="ko-KR" sz="2400" dirty="0">
                <a:latin typeface="Segoe UI" panose="020B0502040204020203" pitchFamily="34" charset="0"/>
                <a:cs typeface="Segoe UI" panose="020B0502040204020203" pitchFamily="34" charset="0"/>
              </a:rPr>
              <a:t>DriveItem </a:t>
            </a:r>
            <a:r>
              <a:rPr lang="ko-KR" sz="2400" dirty="0">
                <a:latin typeface="Malgun Gothic" panose="020B0503020000020004" pitchFamily="34" charset="-127"/>
                <a:ea typeface="Malgun Gothic" panose="020B0503020000020004" pitchFamily="34" charset="-127"/>
                <a:cs typeface="Segoe UI" panose="020B0502040204020203" pitchFamily="34" charset="0"/>
              </a:rPr>
              <a:t>리소스 </a:t>
            </a:r>
          </a:p>
          <a:p>
            <a:pPr>
              <a:buFont typeface="Arial" panose="020B0604020202020204" pitchFamily="34" charset="0"/>
              <a:buChar char="•"/>
            </a:pPr>
            <a:r>
              <a:rPr lang="ko-KR" dirty="0">
                <a:latin typeface="Malgun Gothic" panose="020B0503020000020004" pitchFamily="34" charset="-127"/>
                <a:ea typeface="Malgun Gothic" panose="020B0503020000020004" pitchFamily="34" charset="-127"/>
              </a:rPr>
              <a:t>드라이브 및 </a:t>
            </a:r>
            <a:r>
              <a:rPr lang="ko-KR" dirty="0">
                <a:latin typeface="Segoe UI" panose="020B0502040204020203" pitchFamily="34" charset="0"/>
                <a:cs typeface="Segoe UI" panose="020B0502040204020203" pitchFamily="34" charset="0"/>
              </a:rPr>
              <a:t>DriveItem </a:t>
            </a:r>
            <a:r>
              <a:rPr lang="ko-KR" dirty="0">
                <a:latin typeface="Malgun Gothic" panose="020B0503020000020004" pitchFamily="34" charset="-127"/>
                <a:ea typeface="Malgun Gothic" panose="020B0503020000020004" pitchFamily="34" charset="-127"/>
              </a:rPr>
              <a:t>리소스는 다음과 같은 세 가지 방법으로 데이터를 노출합니다. </a:t>
            </a:r>
          </a:p>
          <a:p>
            <a:pPr lvl="1">
              <a:buFont typeface="Arial" panose="020B0604020202020204" pitchFamily="34" charset="0"/>
              <a:buChar char="•"/>
            </a:pPr>
            <a:r>
              <a:rPr lang="ko-KR" sz="2400" dirty="0">
                <a:latin typeface="Malgun Gothic" panose="020B0503020000020004" pitchFamily="34" charset="-127"/>
                <a:ea typeface="Malgun Gothic" panose="020B0503020000020004" pitchFamily="34" charset="-127"/>
                <a:cs typeface="Segoe UI" panose="020B0502040204020203" pitchFamily="34" charset="0"/>
              </a:rPr>
              <a:t>속성은 간단한 값을 노출합니다.</a:t>
            </a:r>
          </a:p>
          <a:p>
            <a:pPr lvl="1">
              <a:buFont typeface="Arial" panose="020B0604020202020204" pitchFamily="34" charset="0"/>
              <a:buChar char="•"/>
            </a:pPr>
            <a:r>
              <a:rPr lang="ko-KR" sz="2400" dirty="0">
                <a:latin typeface="Malgun Gothic" panose="020B0503020000020004" pitchFamily="34" charset="-127"/>
                <a:ea typeface="Malgun Gothic" panose="020B0503020000020004" pitchFamily="34" charset="-127"/>
                <a:cs typeface="Segoe UI" panose="020B0502040204020203" pitchFamily="34" charset="0"/>
              </a:rPr>
              <a:t>패싯은 복잡한 값을 노출합니다.</a:t>
            </a:r>
          </a:p>
          <a:p>
            <a:pPr lvl="1">
              <a:buFont typeface="Arial" panose="020B0604020202020204" pitchFamily="34" charset="0"/>
              <a:buChar char="•"/>
            </a:pPr>
            <a:r>
              <a:rPr lang="ko-KR" sz="2400" dirty="0">
                <a:latin typeface="Malgun Gothic" panose="020B0503020000020004" pitchFamily="34" charset="-127"/>
                <a:ea typeface="Malgun Gothic" panose="020B0503020000020004" pitchFamily="34" charset="-127"/>
                <a:cs typeface="Segoe UI" panose="020B0502040204020203" pitchFamily="34" charset="0"/>
              </a:rPr>
              <a:t>참조는 다른 리소스의 모음을 가리킵니다. </a:t>
            </a:r>
          </a:p>
        </p:txBody>
      </p:sp>
    </p:spTree>
    <p:extLst>
      <p:ext uri="{BB962C8B-B14F-4D97-AF65-F5344CB8AC3E}">
        <p14:creationId xmlns:p14="http://schemas.microsoft.com/office/powerpoint/2010/main" val="332937420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9E93-51FA-4F5D-B242-CF70A8336B14}"/>
              </a:ext>
            </a:extLst>
          </p:cNvPr>
          <p:cNvSpPr>
            <a:spLocks noGrp="1"/>
          </p:cNvSpPr>
          <p:nvPr>
            <p:ph type="title"/>
          </p:nvPr>
        </p:nvSpPr>
        <p:spPr>
          <a:xfrm>
            <a:off x="528721" y="173478"/>
            <a:ext cx="10515600" cy="553998"/>
          </a:xfrm>
        </p:spPr>
        <p:txBody>
          <a:bodyPr/>
          <a:lstStyle/>
          <a:p>
            <a:r>
              <a:rPr lang="ko-KR" b="1" dirty="0">
                <a:latin typeface="Malgun Gothic" panose="020B0503020000020004" pitchFamily="34" charset="-127"/>
                <a:ea typeface="Malgun Gothic" panose="020B0503020000020004" pitchFamily="34" charset="-127"/>
              </a:rPr>
              <a:t>드라이브에 대한 정보 가져오기</a:t>
            </a:r>
          </a:p>
        </p:txBody>
      </p:sp>
      <p:graphicFrame>
        <p:nvGraphicFramePr>
          <p:cNvPr id="4" name="Table 4">
            <a:extLst>
              <a:ext uri="{FF2B5EF4-FFF2-40B4-BE49-F238E27FC236}">
                <a16:creationId xmlns:a16="http://schemas.microsoft.com/office/drawing/2014/main" id="{2E2094F2-C360-4B66-B9E6-B6BBB6334C6C}"/>
              </a:ext>
            </a:extLst>
          </p:cNvPr>
          <p:cNvGraphicFramePr>
            <a:graphicFrameLocks noGrp="1"/>
          </p:cNvGraphicFramePr>
          <p:nvPr>
            <p:extLst>
              <p:ext uri="{D42A27DB-BD31-4B8C-83A1-F6EECF244321}">
                <p14:modId xmlns:p14="http://schemas.microsoft.com/office/powerpoint/2010/main" val="311354866"/>
              </p:ext>
            </p:extLst>
          </p:nvPr>
        </p:nvGraphicFramePr>
        <p:xfrm>
          <a:off x="528721" y="2260181"/>
          <a:ext cx="11134558" cy="4167852"/>
        </p:xfrm>
        <a:graphic>
          <a:graphicData uri="http://schemas.openxmlformats.org/drawingml/2006/table">
            <a:tbl>
              <a:tblPr firstRow="1" bandRow="1">
                <a:tableStyleId>{5C22544A-7EE6-4342-B048-85BDC9FD1C3A}</a:tableStyleId>
              </a:tblPr>
              <a:tblGrid>
                <a:gridCol w="5567279">
                  <a:extLst>
                    <a:ext uri="{9D8B030D-6E8A-4147-A177-3AD203B41FA5}">
                      <a16:colId xmlns:a16="http://schemas.microsoft.com/office/drawing/2014/main" val="1037355141"/>
                    </a:ext>
                  </a:extLst>
                </a:gridCol>
                <a:gridCol w="5567279">
                  <a:extLst>
                    <a:ext uri="{9D8B030D-6E8A-4147-A177-3AD203B41FA5}">
                      <a16:colId xmlns:a16="http://schemas.microsoft.com/office/drawing/2014/main" val="3584786465"/>
                    </a:ext>
                  </a:extLst>
                </a:gridCol>
              </a:tblGrid>
              <a:tr h="993044">
                <a:tc>
                  <a:txBody>
                    <a:bodyPr/>
                    <a:lstStyle/>
                    <a:p>
                      <a:r>
                        <a:rPr lang="ko-KR" dirty="0">
                          <a:latin typeface="Malgun Gothic" panose="020B0503020000020004" pitchFamily="34" charset="-127"/>
                          <a:ea typeface="Malgun Gothic" panose="020B0503020000020004" pitchFamily="34" charset="-127"/>
                        </a:rPr>
                        <a:t>작업</a:t>
                      </a:r>
                    </a:p>
                  </a:txBody>
                  <a:tcPr/>
                </a:tc>
                <a:tc>
                  <a:txBody>
                    <a:bodyPr/>
                    <a:lstStyle/>
                    <a:p>
                      <a:r>
                        <a:rPr lang="ko-KR" dirty="0"/>
                        <a:t>HTTP </a:t>
                      </a:r>
                      <a:r>
                        <a:rPr lang="ko-KR" dirty="0">
                          <a:latin typeface="Malgun Gothic" panose="020B0503020000020004" pitchFamily="34" charset="-127"/>
                          <a:ea typeface="Malgun Gothic" panose="020B0503020000020004" pitchFamily="34" charset="-127"/>
                        </a:rPr>
                        <a:t>요청</a:t>
                      </a:r>
                    </a:p>
                  </a:txBody>
                  <a:tcPr/>
                </a:tc>
                <a:extLst>
                  <a:ext uri="{0D108BD9-81ED-4DB2-BD59-A6C34878D82A}">
                    <a16:rowId xmlns:a16="http://schemas.microsoft.com/office/drawing/2014/main" val="368604852"/>
                  </a:ext>
                </a:extLst>
              </a:tr>
              <a:tr h="993044">
                <a:tc>
                  <a:txBody>
                    <a:bodyPr/>
                    <a:lstStyle/>
                    <a:p>
                      <a:r>
                        <a:rPr lang="ko-KR" dirty="0">
                          <a:latin typeface="Malgun Gothic" panose="020B0503020000020004" pitchFamily="34" charset="-127"/>
                          <a:ea typeface="Malgun Gothic" panose="020B0503020000020004" pitchFamily="34" charset="-127"/>
                        </a:rPr>
                        <a:t>드라이브에 대한 정보 가져오기</a:t>
                      </a:r>
                    </a:p>
                  </a:txBody>
                  <a:tcPr/>
                </a:tc>
                <a:tc>
                  <a:txBody>
                    <a:bodyPr/>
                    <a:lstStyle/>
                    <a:p>
                      <a:r>
                        <a:rPr lang="ko-KR" sz="1800">
                          <a:solidFill>
                            <a:srgbClr val="0000FF"/>
                          </a:solidFill>
                          <a:latin typeface="Lucida Console" panose="020B0609040504020204" pitchFamily="49" charset="0"/>
                        </a:rPr>
                        <a:t>GET /me/drive</a:t>
                      </a:r>
                    </a:p>
                    <a:p>
                      <a:r>
                        <a:rPr lang="ko-KR" sz="1800">
                          <a:solidFill>
                            <a:srgbClr val="0000FF"/>
                          </a:solidFill>
                          <a:latin typeface="Lucida Console" panose="020B0609040504020204" pitchFamily="49" charset="0"/>
                        </a:rPr>
                        <a:t>GET /users/{id | UserPrincipalName} /drive</a:t>
                      </a:r>
                      <a:endParaRPr lang="en-US" sz="1800">
                        <a:solidFill>
                          <a:srgbClr val="8A2BE2"/>
                        </a:solidFill>
                        <a:latin typeface="Lucida Console" panose="020B0609040504020204" pitchFamily="49" charset="0"/>
                      </a:endParaRPr>
                    </a:p>
                    <a:p>
                      <a:endParaRPr lang="en-US"/>
                    </a:p>
                  </a:txBody>
                  <a:tcPr/>
                </a:tc>
                <a:extLst>
                  <a:ext uri="{0D108BD9-81ED-4DB2-BD59-A6C34878D82A}">
                    <a16:rowId xmlns:a16="http://schemas.microsoft.com/office/drawing/2014/main" val="4184254550"/>
                  </a:ext>
                </a:extLst>
              </a:tr>
              <a:tr h="993044">
                <a:tc>
                  <a:txBody>
                    <a:bodyPr/>
                    <a:lstStyle/>
                    <a:p>
                      <a:r>
                        <a:rPr lang="ko-KR" dirty="0">
                          <a:latin typeface="Malgun Gothic" panose="020B0503020000020004" pitchFamily="34" charset="-127"/>
                          <a:ea typeface="Malgun Gothic" panose="020B0503020000020004" pitchFamily="34" charset="-127"/>
                        </a:rPr>
                        <a:t>드라이브에서 항목 목록 가져오기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sz="1800">
                          <a:solidFill>
                            <a:srgbClr val="0000FF"/>
                          </a:solidFill>
                          <a:latin typeface="Lucida Console" panose="020B0609040504020204" pitchFamily="49" charset="0"/>
                        </a:rPr>
                        <a:t>GET /me/drive/root/children</a:t>
                      </a:r>
                    </a:p>
                    <a:p>
                      <a:endParaRPr lang="en-US"/>
                    </a:p>
                  </a:txBody>
                  <a:tcPr/>
                </a:tc>
                <a:extLst>
                  <a:ext uri="{0D108BD9-81ED-4DB2-BD59-A6C34878D82A}">
                    <a16:rowId xmlns:a16="http://schemas.microsoft.com/office/drawing/2014/main" val="3174823254"/>
                  </a:ext>
                </a:extLst>
              </a:tr>
              <a:tr h="993044">
                <a:tc>
                  <a:txBody>
                    <a:bodyPr/>
                    <a:lstStyle/>
                    <a:p>
                      <a:r>
                        <a:rPr lang="ko-KR" dirty="0">
                          <a:latin typeface="Malgun Gothic" panose="020B0503020000020004" pitchFamily="34" charset="-127"/>
                          <a:ea typeface="Malgun Gothic" panose="020B0503020000020004" pitchFamily="34" charset="-127"/>
                        </a:rPr>
                        <a:t>로그인한 사용자와 관련된 추세 항목 목록 가져오기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sz="1800" dirty="0">
                          <a:solidFill>
                            <a:srgbClr val="0000FF"/>
                          </a:solidFill>
                          <a:latin typeface="Lucida Console" panose="020B0609040504020204" pitchFamily="49" charset="0"/>
                        </a:rPr>
                        <a:t>GET /me/drive/recent</a:t>
                      </a:r>
                    </a:p>
                    <a:p>
                      <a:endParaRPr lang="en-US" dirty="0"/>
                    </a:p>
                  </a:txBody>
                  <a:tcPr/>
                </a:tc>
                <a:extLst>
                  <a:ext uri="{0D108BD9-81ED-4DB2-BD59-A6C34878D82A}">
                    <a16:rowId xmlns:a16="http://schemas.microsoft.com/office/drawing/2014/main" val="3978171759"/>
                  </a:ext>
                </a:extLst>
              </a:tr>
            </a:tbl>
          </a:graphicData>
        </a:graphic>
      </p:graphicFrame>
      <p:sp>
        <p:nvSpPr>
          <p:cNvPr id="6" name="Rectangle 5">
            <a:extLst>
              <a:ext uri="{FF2B5EF4-FFF2-40B4-BE49-F238E27FC236}">
                <a16:creationId xmlns:a16="http://schemas.microsoft.com/office/drawing/2014/main" id="{2A34A328-FFE6-45DB-9BCE-66E01C342E15}"/>
              </a:ext>
            </a:extLst>
          </p:cNvPr>
          <p:cNvSpPr/>
          <p:nvPr/>
        </p:nvSpPr>
        <p:spPr>
          <a:xfrm>
            <a:off x="528721" y="1458936"/>
            <a:ext cx="11238163" cy="646331"/>
          </a:xfrm>
          <a:prstGeom prst="rect">
            <a:avLst/>
          </a:prstGeom>
        </p:spPr>
        <p:txBody>
          <a:bodyPr wrap="square">
            <a:spAutoFit/>
          </a:bodyPr>
          <a:lstStyle/>
          <a:p>
            <a:r>
              <a:rPr lang="ko-KR" dirty="0">
                <a:latin typeface="Malgun Gothic" panose="020B0503020000020004" pitchFamily="34" charset="-127"/>
                <a:ea typeface="Malgun Gothic" panose="020B0503020000020004" pitchFamily="34" charset="-127"/>
              </a:rPr>
              <a:t>드라이브는 파일 시스템의 최상위 컨테이너(예: </a:t>
            </a:r>
            <a:r>
              <a:rPr lang="ko-KR" dirty="0"/>
              <a:t>OneDrive </a:t>
            </a:r>
            <a:r>
              <a:rPr lang="ko-KR" dirty="0">
                <a:latin typeface="Malgun Gothic" panose="020B0503020000020004" pitchFamily="34" charset="-127"/>
                <a:ea typeface="Malgun Gothic" panose="020B0503020000020004" pitchFamily="34" charset="-127"/>
              </a:rPr>
              <a:t>또는</a:t>
            </a:r>
            <a:r>
              <a:rPr lang="ko-KR" dirty="0"/>
              <a:t> SharePoint </a:t>
            </a:r>
            <a:r>
              <a:rPr lang="ko-KR" dirty="0">
                <a:latin typeface="Malgun Gothic" panose="020B0503020000020004" pitchFamily="34" charset="-127"/>
                <a:ea typeface="Malgun Gothic" panose="020B0503020000020004" pitchFamily="34" charset="-127"/>
              </a:rPr>
              <a:t>문서 라이브러리)입니다. 개발자는 </a:t>
            </a:r>
            <a:r>
              <a:rPr lang="ko-KR" dirty="0"/>
              <a:t>Microsoft Graph</a:t>
            </a:r>
            <a:r>
              <a:rPr lang="ko-KR" dirty="0">
                <a:latin typeface="Malgun Gothic" panose="020B0503020000020004" pitchFamily="34" charset="-127"/>
                <a:ea typeface="Malgun Gothic" panose="020B0503020000020004" pitchFamily="34" charset="-127"/>
              </a:rPr>
              <a:t>를 사용하여 드라이브 리소스의 </a:t>
            </a:r>
            <a:r>
              <a:rPr lang="ko-KR" b="1" dirty="0">
                <a:latin typeface="Malgun Gothic" panose="020B0503020000020004" pitchFamily="34" charset="-127"/>
                <a:ea typeface="Malgun Gothic" panose="020B0503020000020004" pitchFamily="34" charset="-127"/>
              </a:rPr>
              <a:t>속성</a:t>
            </a:r>
            <a:r>
              <a:rPr lang="ko-KR" dirty="0">
                <a:latin typeface="Malgun Gothic" panose="020B0503020000020004" pitchFamily="34" charset="-127"/>
                <a:ea typeface="Malgun Gothic" panose="020B0503020000020004" pitchFamily="34" charset="-127"/>
              </a:rPr>
              <a:t> 및 </a:t>
            </a:r>
            <a:r>
              <a:rPr lang="ko-KR" b="1" dirty="0">
                <a:latin typeface="Malgun Gothic" panose="020B0503020000020004" pitchFamily="34" charset="-127"/>
                <a:ea typeface="Malgun Gothic" panose="020B0503020000020004" pitchFamily="34" charset="-127"/>
              </a:rPr>
              <a:t>관계</a:t>
            </a:r>
            <a:r>
              <a:rPr lang="ko-KR" dirty="0">
                <a:latin typeface="Malgun Gothic" panose="020B0503020000020004" pitchFamily="34" charset="-127"/>
                <a:ea typeface="Malgun Gothic" panose="020B0503020000020004" pitchFamily="34" charset="-127"/>
              </a:rPr>
              <a:t>를 검색할 수 있습니다. </a:t>
            </a:r>
          </a:p>
        </p:txBody>
      </p:sp>
    </p:spTree>
    <p:extLst>
      <p:ext uri="{BB962C8B-B14F-4D97-AF65-F5344CB8AC3E}">
        <p14:creationId xmlns:p14="http://schemas.microsoft.com/office/powerpoint/2010/main" val="66698952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AABE1-7AE6-41C9-8944-556BBB7CD48F}"/>
              </a:ext>
            </a:extLst>
          </p:cNvPr>
          <p:cNvSpPr>
            <a:spLocks noGrp="1"/>
          </p:cNvSpPr>
          <p:nvPr>
            <p:ph type="title"/>
          </p:nvPr>
        </p:nvSpPr>
        <p:spPr>
          <a:xfrm>
            <a:off x="588263" y="457200"/>
            <a:ext cx="11018520" cy="553998"/>
          </a:xfrm>
        </p:spPr>
        <p:txBody>
          <a:bodyPr>
            <a:normAutofit/>
          </a:bodyPr>
          <a:lstStyle/>
          <a:p>
            <a:r>
              <a:rPr lang="ko-KR" b="1" dirty="0">
                <a:latin typeface="Malgun Gothic" panose="020B0503020000020004" pitchFamily="34" charset="-127"/>
                <a:ea typeface="Malgun Gothic" panose="020B0503020000020004" pitchFamily="34" charset="-127"/>
              </a:rPr>
              <a:t>파일 다운로드</a:t>
            </a:r>
          </a:p>
        </p:txBody>
      </p:sp>
      <p:sp>
        <p:nvSpPr>
          <p:cNvPr id="3" name="Text Placeholder 2">
            <a:extLst>
              <a:ext uri="{FF2B5EF4-FFF2-40B4-BE49-F238E27FC236}">
                <a16:creationId xmlns:a16="http://schemas.microsoft.com/office/drawing/2014/main" id="{FC851A10-CB17-48FB-B78E-486182E94D31}"/>
              </a:ext>
            </a:extLst>
          </p:cNvPr>
          <p:cNvSpPr>
            <a:spLocks noGrp="1"/>
          </p:cNvSpPr>
          <p:nvPr>
            <p:ph type="body" sz="quarter" idx="10"/>
          </p:nvPr>
        </p:nvSpPr>
        <p:spPr>
          <a:xfrm>
            <a:off x="584200" y="1435497"/>
            <a:ext cx="11018520" cy="2930033"/>
          </a:xfrm>
        </p:spPr>
        <p:txBody>
          <a:bodyPr/>
          <a:lstStyle/>
          <a:p>
            <a:pPr marL="0" indent="0">
              <a:buNone/>
            </a:pPr>
            <a:r>
              <a:rPr lang="ko-KR" dirty="0">
                <a:latin typeface="Malgun Gothic" panose="020B0503020000020004" pitchFamily="34" charset="-127"/>
                <a:ea typeface="Malgun Gothic" panose="020B0503020000020004" pitchFamily="34" charset="-127"/>
              </a:rPr>
              <a:t>개발자는 </a:t>
            </a:r>
            <a:r>
              <a:rPr lang="ko-KR" dirty="0"/>
              <a:t>Microsoft Graph</a:t>
            </a:r>
            <a:r>
              <a:rPr lang="ko-KR" altLang="en-US" dirty="0">
                <a:latin typeface="Malgun Gothic" panose="020B0503020000020004" pitchFamily="34" charset="-127"/>
                <a:ea typeface="Malgun Gothic" panose="020B0503020000020004" pitchFamily="34" charset="-127"/>
              </a:rPr>
              <a:t>를 사용하여 </a:t>
            </a:r>
            <a:r>
              <a:rPr lang="ko-KR" dirty="0"/>
              <a:t>DriveItem</a:t>
            </a:r>
            <a:r>
              <a:rPr lang="ko-KR" altLang="en-US" dirty="0">
                <a:latin typeface="Malgun Gothic" panose="020B0503020000020004" pitchFamily="34" charset="-127"/>
                <a:ea typeface="Malgun Gothic" panose="020B0503020000020004" pitchFamily="34" charset="-127"/>
              </a:rPr>
              <a:t>의 기본 스트림</a:t>
            </a:r>
            <a:r>
              <a:rPr lang="en-US" altLang="ko-KR" dirty="0">
                <a:latin typeface="Malgun Gothic" panose="020B0503020000020004" pitchFamily="34" charset="-127"/>
                <a:ea typeface="Malgun Gothic" panose="020B0503020000020004" pitchFamily="34" charset="-127"/>
              </a:rPr>
              <a:t>(</a:t>
            </a:r>
            <a:r>
              <a:rPr lang="ko-KR" altLang="en-US" dirty="0">
                <a:latin typeface="Malgun Gothic" panose="020B0503020000020004" pitchFamily="34" charset="-127"/>
                <a:ea typeface="Malgun Gothic" panose="020B0503020000020004" pitchFamily="34" charset="-127"/>
              </a:rPr>
              <a:t>파일</a:t>
            </a:r>
            <a:r>
              <a:rPr lang="en-US" altLang="ko-KR" dirty="0">
                <a:latin typeface="Malgun Gothic" panose="020B0503020000020004" pitchFamily="34" charset="-127"/>
                <a:ea typeface="Malgun Gothic" panose="020B0503020000020004" pitchFamily="34" charset="-127"/>
              </a:rPr>
              <a:t>) </a:t>
            </a:r>
            <a:r>
              <a:rPr lang="ko-KR" altLang="en-US" dirty="0">
                <a:latin typeface="Malgun Gothic" panose="020B0503020000020004" pitchFamily="34" charset="-127"/>
                <a:ea typeface="Malgun Gothic" panose="020B0503020000020004" pitchFamily="34" charset="-127"/>
              </a:rPr>
              <a:t>내용을 다운로드할 수 있습니다</a:t>
            </a:r>
            <a:r>
              <a:rPr lang="en-US" altLang="ko-KR" dirty="0">
                <a:latin typeface="Malgun Gothic" panose="020B0503020000020004" pitchFamily="34" charset="-127"/>
                <a:ea typeface="Malgun Gothic" panose="020B0503020000020004" pitchFamily="34" charset="-127"/>
              </a:rPr>
              <a:t>. </a:t>
            </a:r>
          </a:p>
          <a:p>
            <a:pPr marL="0" indent="0">
              <a:buNone/>
            </a:pPr>
            <a:endParaRPr lang="en-US" dirty="0"/>
          </a:p>
          <a:p>
            <a:pPr marL="0" indent="0">
              <a:buNone/>
            </a:pPr>
            <a:r>
              <a:rPr lang="ko-KR" b="1" dirty="0"/>
              <a:t>file</a:t>
            </a:r>
            <a:r>
              <a:rPr lang="ko-KR" dirty="0"/>
              <a:t> </a:t>
            </a:r>
            <a:r>
              <a:rPr lang="ko-KR" dirty="0">
                <a:latin typeface="Malgun Gothic" panose="020B0503020000020004" pitchFamily="34" charset="-127"/>
                <a:ea typeface="Malgun Gothic" panose="020B0503020000020004" pitchFamily="34" charset="-127"/>
              </a:rPr>
              <a:t>속성을 포함하는 </a:t>
            </a:r>
            <a:r>
              <a:rPr lang="ko-KR" dirty="0"/>
              <a:t>driveItem</a:t>
            </a:r>
            <a:r>
              <a:rPr lang="ko-KR" altLang="en-US" dirty="0">
                <a:latin typeface="Malgun Gothic" panose="020B0503020000020004" pitchFamily="34" charset="-127"/>
                <a:ea typeface="Malgun Gothic" panose="020B0503020000020004" pitchFamily="34" charset="-127"/>
              </a:rPr>
              <a:t>만 다운로드할 수 있습니다</a:t>
            </a:r>
            <a:r>
              <a:rPr lang="en-US" altLang="ko-KR" dirty="0">
                <a:latin typeface="Malgun Gothic" panose="020B0503020000020004" pitchFamily="34" charset="-127"/>
                <a:ea typeface="Malgun Gothic" panose="020B0503020000020004" pitchFamily="34" charset="-127"/>
              </a:rPr>
              <a:t>.</a:t>
            </a:r>
          </a:p>
          <a:p>
            <a:pPr marL="0" indent="0">
              <a:buNone/>
            </a:pPr>
            <a:r>
              <a:rPr lang="ko-KR" dirty="0"/>
              <a:t>HTTP </a:t>
            </a:r>
            <a:r>
              <a:rPr lang="ko-KR" altLang="en-US" dirty="0">
                <a:latin typeface="Malgun Gothic" panose="020B0503020000020004" pitchFamily="34" charset="-127"/>
                <a:ea typeface="Malgun Gothic" panose="020B0503020000020004" pitchFamily="34" charset="-127"/>
              </a:rPr>
              <a:t>요청</a:t>
            </a:r>
          </a:p>
          <a:p>
            <a:pPr marL="0" indent="0">
              <a:buNone/>
            </a:pPr>
            <a:endParaRPr lang="en-US" dirty="0"/>
          </a:p>
        </p:txBody>
      </p:sp>
      <p:sp>
        <p:nvSpPr>
          <p:cNvPr id="4" name="Rectangle 3">
            <a:extLst>
              <a:ext uri="{FF2B5EF4-FFF2-40B4-BE49-F238E27FC236}">
                <a16:creationId xmlns:a16="http://schemas.microsoft.com/office/drawing/2014/main" id="{F0BDBAF7-5A6B-45F5-9F21-6A86D7250894}"/>
              </a:ext>
            </a:extLst>
          </p:cNvPr>
          <p:cNvSpPr/>
          <p:nvPr/>
        </p:nvSpPr>
        <p:spPr>
          <a:xfrm>
            <a:off x="917436" y="3965420"/>
            <a:ext cx="6336160" cy="400110"/>
          </a:xfrm>
          <a:prstGeom prst="rect">
            <a:avLst/>
          </a:prstGeom>
          <a:solidFill>
            <a:schemeClr val="bg1">
              <a:lumMod val="85000"/>
            </a:schemeClr>
          </a:solidFill>
        </p:spPr>
        <p:txBody>
          <a:bodyPr wrap="square">
            <a:spAutoFit/>
          </a:bodyPr>
          <a:lstStyle/>
          <a:p>
            <a:r>
              <a:rPr lang="ko-KR" sz="2000">
                <a:solidFill>
                  <a:srgbClr val="0000FF"/>
                </a:solidFill>
                <a:latin typeface="Lucida Console" panose="020B0609040504020204" pitchFamily="49" charset="0"/>
              </a:rPr>
              <a:t>GET /me/drive/items/{item-id}/content</a:t>
            </a:r>
          </a:p>
        </p:txBody>
      </p:sp>
    </p:spTree>
    <p:extLst>
      <p:ext uri="{BB962C8B-B14F-4D97-AF65-F5344CB8AC3E}">
        <p14:creationId xmlns:p14="http://schemas.microsoft.com/office/powerpoint/2010/main" val="216142620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97C25-C2AE-4B6A-AE38-2C2973DB30ED}"/>
              </a:ext>
            </a:extLst>
          </p:cNvPr>
          <p:cNvSpPr>
            <a:spLocks noGrp="1"/>
          </p:cNvSpPr>
          <p:nvPr>
            <p:ph type="title"/>
          </p:nvPr>
        </p:nvSpPr>
        <p:spPr/>
        <p:txBody>
          <a:bodyPr/>
          <a:lstStyle/>
          <a:p>
            <a:r>
              <a:rPr lang="ko-KR"/>
              <a:t>Microsoft Graph란?</a:t>
            </a:r>
          </a:p>
        </p:txBody>
      </p:sp>
      <p:sp>
        <p:nvSpPr>
          <p:cNvPr id="3" name="Text Placeholder 2">
            <a:extLst>
              <a:ext uri="{FF2B5EF4-FFF2-40B4-BE49-F238E27FC236}">
                <a16:creationId xmlns:a16="http://schemas.microsoft.com/office/drawing/2014/main" id="{DDEF865E-0E64-47E0-BF5A-02DEBD83BCD4}"/>
              </a:ext>
            </a:extLst>
          </p:cNvPr>
          <p:cNvSpPr>
            <a:spLocks noGrp="1"/>
          </p:cNvSpPr>
          <p:nvPr>
            <p:ph type="body" sz="quarter" idx="10"/>
          </p:nvPr>
        </p:nvSpPr>
        <p:spPr>
          <a:xfrm>
            <a:off x="655844" y="1572974"/>
            <a:ext cx="4513056" cy="4087273"/>
          </a:xfrm>
        </p:spPr>
        <p:txBody>
          <a:bodyPr/>
          <a:lstStyle/>
          <a:p>
            <a:r>
              <a:rPr lang="ko-KR" dirty="0">
                <a:latin typeface="+mn-lt"/>
              </a:rPr>
              <a:t>Microsoft Graph</a:t>
            </a:r>
            <a:r>
              <a:rPr lang="ko-KR" altLang="en-US" dirty="0">
                <a:latin typeface="Malgun Gothic" panose="020B0503020000020004" pitchFamily="34" charset="-127"/>
                <a:ea typeface="Malgun Gothic" panose="020B0503020000020004" pitchFamily="34" charset="-127"/>
              </a:rPr>
              <a:t>는</a:t>
            </a:r>
            <a:r>
              <a:rPr lang="ko-KR" dirty="0">
                <a:latin typeface="Mangal" panose="020B0502040204020203" pitchFamily="18" charset="0"/>
                <a:cs typeface="Mangal" panose="020B0502040204020203" pitchFamily="18" charset="0"/>
              </a:rPr>
              <a:t> </a:t>
            </a:r>
            <a:r>
              <a:rPr lang="ko-KR" dirty="0">
                <a:latin typeface="+mn-lt"/>
              </a:rPr>
              <a:t>Microsoft </a:t>
            </a:r>
            <a:r>
              <a:rPr lang="ko-KR" dirty="0">
                <a:latin typeface="Malgun Gothic" panose="020B0503020000020004" pitchFamily="34" charset="-127"/>
                <a:ea typeface="Malgun Gothic" panose="020B0503020000020004" pitchFamily="34" charset="-127"/>
              </a:rPr>
              <a:t>클라우드 서비스 리소스에 액세스할 수 있는 RESTful 웹 </a:t>
            </a:r>
            <a:r>
              <a:rPr lang="ko-KR" dirty="0">
                <a:latin typeface="+mn-lt"/>
              </a:rPr>
              <a:t>API</a:t>
            </a:r>
            <a:r>
              <a:rPr lang="ko-KR" altLang="en-US" dirty="0">
                <a:latin typeface="Malgun Gothic" panose="020B0503020000020004" pitchFamily="34" charset="-127"/>
                <a:ea typeface="Malgun Gothic" panose="020B0503020000020004" pitchFamily="34" charset="-127"/>
              </a:rPr>
              <a:t>입니다</a:t>
            </a:r>
            <a:r>
              <a:rPr lang="en-US" altLang="ko-KR" dirty="0">
                <a:latin typeface="Malgun Gothic" panose="020B0503020000020004" pitchFamily="34" charset="-127"/>
                <a:ea typeface="Malgun Gothic" panose="020B0503020000020004" pitchFamily="34" charset="-127"/>
              </a:rPr>
              <a:t>. </a:t>
            </a:r>
          </a:p>
          <a:p>
            <a:r>
              <a:rPr lang="ko-KR" altLang="en-US" dirty="0">
                <a:latin typeface="Malgun Gothic" panose="020B0503020000020004" pitchFamily="34" charset="-127"/>
                <a:ea typeface="Malgun Gothic" panose="020B0503020000020004" pitchFamily="34" charset="-127"/>
              </a:rPr>
              <a:t>세 가지 주요 구성 요소</a:t>
            </a:r>
            <a:r>
              <a:rPr lang="en-US" altLang="ko-KR" dirty="0">
                <a:latin typeface="Malgun Gothic" panose="020B0503020000020004" pitchFamily="34" charset="-127"/>
                <a:ea typeface="Malgun Gothic" panose="020B0503020000020004" pitchFamily="34" charset="-127"/>
              </a:rPr>
              <a:t>: </a:t>
            </a:r>
          </a:p>
          <a:p>
            <a:pPr marL="457200" lvl="1" indent="-228600">
              <a:buFont typeface="Wingdings" panose="05000000000000000000" pitchFamily="2" charset="2"/>
              <a:buChar char=""/>
            </a:pPr>
            <a:r>
              <a:rPr lang="ko-KR" sz="2400" dirty="0"/>
              <a:t>Microsoft Graph API</a:t>
            </a:r>
          </a:p>
          <a:p>
            <a:pPr marL="457200" lvl="1" indent="-228600">
              <a:buFont typeface="Wingdings" panose="05000000000000000000" pitchFamily="2" charset="2"/>
              <a:buChar char=""/>
            </a:pPr>
            <a:r>
              <a:rPr lang="ko-KR" sz="2400" dirty="0"/>
              <a:t>Microsoft Graph </a:t>
            </a:r>
            <a:r>
              <a:rPr lang="ko-KR" sz="2400" dirty="0">
                <a:latin typeface="Malgun Gothic" panose="020B0503020000020004" pitchFamily="34" charset="-127"/>
                <a:ea typeface="Malgun Gothic" panose="020B0503020000020004" pitchFamily="34" charset="-127"/>
              </a:rPr>
              <a:t>데이터 연결</a:t>
            </a:r>
          </a:p>
          <a:p>
            <a:pPr marL="457200" lvl="1" indent="-228600">
              <a:buFont typeface="Wingdings" panose="05000000000000000000" pitchFamily="2" charset="2"/>
              <a:buChar char=""/>
            </a:pPr>
            <a:r>
              <a:rPr lang="ko-KR" sz="2400" dirty="0"/>
              <a:t>Microsoft Graph </a:t>
            </a:r>
            <a:r>
              <a:rPr lang="ko-KR" altLang="en-US" sz="2400" dirty="0">
                <a:latin typeface="Malgun Gothic" panose="020B0503020000020004" pitchFamily="34" charset="-127"/>
                <a:ea typeface="Malgun Gothic" panose="020B0503020000020004" pitchFamily="34" charset="-127"/>
              </a:rPr>
              <a:t>커넥터</a:t>
            </a:r>
            <a:r>
              <a:rPr lang="ko-KR" sz="2400" dirty="0"/>
              <a:t> </a:t>
            </a:r>
          </a:p>
          <a:p>
            <a:endParaRPr lang="en-US" dirty="0"/>
          </a:p>
        </p:txBody>
      </p:sp>
      <p:pic>
        <p:nvPicPr>
          <p:cNvPr id="4" name="Picture 3" descr="Microsoft Graph, Microsoft Graph 데이터 연결 및 Microsoft Graph 커넥터를 사용하여 Microsoft 365 환경을 확장하고 고유한 앱을 구축할 수 있습니다.">
            <a:extLst>
              <a:ext uri="{FF2B5EF4-FFF2-40B4-BE49-F238E27FC236}">
                <a16:creationId xmlns:a16="http://schemas.microsoft.com/office/drawing/2014/main" id="{7D98459A-7DF6-402E-9EAD-E230FF1C7045}"/>
              </a:ext>
            </a:extLst>
          </p:cNvPr>
          <p:cNvPicPr/>
          <p:nvPr/>
        </p:nvPicPr>
        <p:blipFill>
          <a:blip r:embed="rId3">
            <a:extLst>
              <a:ext uri="{28A0092B-C50C-407E-A947-70E740481C1C}">
                <a14:useLocalDpi xmlns:a14="http://schemas.microsoft.com/office/drawing/2010/main" val="0"/>
              </a:ext>
            </a:extLst>
          </a:blip>
          <a:srcRect/>
          <a:stretch/>
        </p:blipFill>
        <p:spPr bwMode="auto">
          <a:xfrm>
            <a:off x="5589608" y="1814646"/>
            <a:ext cx="5852988" cy="3337485"/>
          </a:xfrm>
          <a:prstGeom prst="rect">
            <a:avLst/>
          </a:prstGeom>
          <a:noFill/>
          <a:ln>
            <a:noFill/>
          </a:ln>
        </p:spPr>
      </p:pic>
    </p:spTree>
    <p:extLst>
      <p:ext uri="{BB962C8B-B14F-4D97-AF65-F5344CB8AC3E}">
        <p14:creationId xmlns:p14="http://schemas.microsoft.com/office/powerpoint/2010/main" val="303369371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3D6B2-617A-4847-A106-494CB8DB73F2}"/>
              </a:ext>
            </a:extLst>
          </p:cNvPr>
          <p:cNvSpPr>
            <a:spLocks noGrp="1"/>
          </p:cNvSpPr>
          <p:nvPr>
            <p:ph type="title"/>
          </p:nvPr>
        </p:nvSpPr>
        <p:spPr>
          <a:xfrm>
            <a:off x="588263" y="457200"/>
            <a:ext cx="11018520" cy="553998"/>
          </a:xfrm>
        </p:spPr>
        <p:txBody>
          <a:bodyPr>
            <a:normAutofit/>
          </a:bodyPr>
          <a:lstStyle/>
          <a:p>
            <a:r>
              <a:rPr lang="ko-KR" b="1" dirty="0">
                <a:latin typeface="Malgun Gothic" panose="020B0503020000020004" pitchFamily="34" charset="-127"/>
                <a:ea typeface="Malgun Gothic" panose="020B0503020000020004" pitchFamily="34" charset="-127"/>
              </a:rPr>
              <a:t>대용량 파일 업로드</a:t>
            </a:r>
          </a:p>
        </p:txBody>
      </p:sp>
      <p:sp>
        <p:nvSpPr>
          <p:cNvPr id="3" name="Text Placeholder 2">
            <a:extLst>
              <a:ext uri="{FF2B5EF4-FFF2-40B4-BE49-F238E27FC236}">
                <a16:creationId xmlns:a16="http://schemas.microsoft.com/office/drawing/2014/main" id="{6190D04F-637A-439D-864F-E11F29B3AD51}"/>
              </a:ext>
            </a:extLst>
          </p:cNvPr>
          <p:cNvSpPr>
            <a:spLocks noGrp="1"/>
          </p:cNvSpPr>
          <p:nvPr>
            <p:ph type="body" sz="quarter" idx="10"/>
          </p:nvPr>
        </p:nvSpPr>
        <p:spPr>
          <a:xfrm>
            <a:off x="584200" y="1435497"/>
            <a:ext cx="11018520" cy="2930033"/>
          </a:xfrm>
        </p:spPr>
        <p:txBody>
          <a:bodyPr/>
          <a:lstStyle/>
          <a:p>
            <a:pPr marL="0" indent="0">
              <a:buNone/>
            </a:pPr>
            <a:r>
              <a:rPr lang="ko-KR" dirty="0">
                <a:latin typeface="Malgun Gothic" panose="020B0503020000020004" pitchFamily="34" charset="-127"/>
                <a:ea typeface="Malgun Gothic" panose="020B0503020000020004" pitchFamily="34" charset="-127"/>
              </a:rPr>
              <a:t>업로드 세션을 사용하여 파일을 업로드하려면 다음 두 단계를 수행합니다.</a:t>
            </a:r>
          </a:p>
          <a:p>
            <a:pPr marL="514350" indent="-514350">
              <a:buFont typeface="+mj-lt"/>
              <a:buAutoNum type="arabicPeriod"/>
            </a:pPr>
            <a:r>
              <a:rPr lang="ko-KR" dirty="0">
                <a:latin typeface="Malgun Gothic" panose="020B0503020000020004" pitchFamily="34" charset="-127"/>
                <a:ea typeface="Malgun Gothic" panose="020B0503020000020004" pitchFamily="34" charset="-127"/>
              </a:rPr>
              <a:t>업로드 세션을 만듭니다.</a:t>
            </a:r>
          </a:p>
          <a:p>
            <a:pPr marL="514350" indent="-514350">
              <a:buFont typeface="+mj-lt"/>
              <a:buAutoNum type="arabicPeriod"/>
            </a:pPr>
            <a:r>
              <a:rPr lang="ko-KR" dirty="0">
                <a:latin typeface="Malgun Gothic" panose="020B0503020000020004" pitchFamily="34" charset="-127"/>
                <a:ea typeface="Malgun Gothic" panose="020B0503020000020004" pitchFamily="34" charset="-127"/>
              </a:rPr>
              <a:t>업로드 세션에 바이트를 업로드합니다.</a:t>
            </a:r>
          </a:p>
          <a:p>
            <a:pPr marL="514350" indent="-514350">
              <a:buFont typeface="+mj-lt"/>
              <a:buAutoNum type="arabicPeriod"/>
            </a:pPr>
            <a:endParaRPr lang="en-US" dirty="0"/>
          </a:p>
          <a:p>
            <a:pPr marL="0" indent="0">
              <a:buNone/>
            </a:pPr>
            <a:r>
              <a:rPr lang="ko-KR" dirty="0"/>
              <a:t>HTTP 요청:</a:t>
            </a:r>
          </a:p>
        </p:txBody>
      </p:sp>
      <p:sp>
        <p:nvSpPr>
          <p:cNvPr id="5" name="Rectangle 4">
            <a:extLst>
              <a:ext uri="{FF2B5EF4-FFF2-40B4-BE49-F238E27FC236}">
                <a16:creationId xmlns:a16="http://schemas.microsoft.com/office/drawing/2014/main" id="{32719506-F77B-4A04-BA03-52B59E3ACFFF}"/>
              </a:ext>
            </a:extLst>
          </p:cNvPr>
          <p:cNvSpPr/>
          <p:nvPr/>
        </p:nvSpPr>
        <p:spPr>
          <a:xfrm>
            <a:off x="584200" y="4477417"/>
            <a:ext cx="8660116" cy="400110"/>
          </a:xfrm>
          <a:prstGeom prst="rect">
            <a:avLst/>
          </a:prstGeom>
          <a:solidFill>
            <a:schemeClr val="bg1">
              <a:lumMod val="85000"/>
            </a:schemeClr>
          </a:solidFill>
        </p:spPr>
        <p:txBody>
          <a:bodyPr wrap="square">
            <a:spAutoFit/>
          </a:bodyPr>
          <a:lstStyle/>
          <a:p>
            <a:r>
              <a:rPr lang="ko-KR" sz="2000" dirty="0">
                <a:solidFill>
                  <a:srgbClr val="0000FF"/>
                </a:solidFill>
                <a:latin typeface="Lucida Console" panose="020B0609040504020204" pitchFamily="49" charset="0"/>
              </a:rPr>
              <a:t>POST /me/drive/root:/{item-path}:/creatUploadSession</a:t>
            </a:r>
            <a:endParaRPr lang="en-US" sz="2000" dirty="0">
              <a:solidFill>
                <a:srgbClr val="0000FF"/>
              </a:solidFill>
              <a:latin typeface="Lucida Console" panose="020B0609040504020204" pitchFamily="49" charset="0"/>
            </a:endParaRPr>
          </a:p>
        </p:txBody>
      </p:sp>
    </p:spTree>
    <p:extLst>
      <p:ext uri="{BB962C8B-B14F-4D97-AF65-F5344CB8AC3E}">
        <p14:creationId xmlns:p14="http://schemas.microsoft.com/office/powerpoint/2010/main" val="4110582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CB9AC-7797-4E96-B170-BEA79E6B25FC}"/>
              </a:ext>
            </a:extLst>
          </p:cNvPr>
          <p:cNvSpPr>
            <a:spLocks noGrp="1"/>
          </p:cNvSpPr>
          <p:nvPr>
            <p:ph type="title"/>
          </p:nvPr>
        </p:nvSpPr>
        <p:spPr>
          <a:xfrm>
            <a:off x="588263" y="457200"/>
            <a:ext cx="11018520" cy="1107996"/>
          </a:xfrm>
        </p:spPr>
        <p:txBody>
          <a:bodyPr>
            <a:normAutofit/>
          </a:bodyPr>
          <a:lstStyle/>
          <a:p>
            <a:r>
              <a:rPr lang="ko-KR" b="1" dirty="0">
                <a:latin typeface="Malgun Gothic" panose="020B0503020000020004" pitchFamily="34" charset="-127"/>
                <a:ea typeface="Malgun Gothic" panose="020B0503020000020004" pitchFamily="34" charset="-127"/>
              </a:rPr>
              <a:t>그룹의 소유자 목록에서 사용자 개체를 가져온 후 해당 사용자의 파일 검색</a:t>
            </a:r>
          </a:p>
        </p:txBody>
      </p:sp>
      <p:sp>
        <p:nvSpPr>
          <p:cNvPr id="3" name="Text Placeholder 2">
            <a:extLst>
              <a:ext uri="{FF2B5EF4-FFF2-40B4-BE49-F238E27FC236}">
                <a16:creationId xmlns:a16="http://schemas.microsoft.com/office/drawing/2014/main" id="{F34AE803-0C8D-4D5C-9C46-91D1EDAA2774}"/>
              </a:ext>
            </a:extLst>
          </p:cNvPr>
          <p:cNvSpPr>
            <a:spLocks noGrp="1"/>
          </p:cNvSpPr>
          <p:nvPr>
            <p:ph type="body" sz="quarter" idx="10"/>
          </p:nvPr>
        </p:nvSpPr>
        <p:spPr>
          <a:xfrm>
            <a:off x="584200" y="1520162"/>
            <a:ext cx="11018520" cy="3163943"/>
          </a:xfrm>
        </p:spPr>
        <p:txBody>
          <a:bodyPr/>
          <a:lstStyle/>
          <a:p>
            <a:pPr marL="0" indent="0">
              <a:buNone/>
            </a:pPr>
            <a:r>
              <a:rPr lang="ko-KR" dirty="0">
                <a:latin typeface="Malgun Gothic" panose="020B0503020000020004" pitchFamily="34" charset="-127"/>
                <a:ea typeface="Malgun Gothic" panose="020B0503020000020004" pitchFamily="34" charset="-127"/>
              </a:rPr>
              <a:t>이 항목의 시나리오에 따라 </a:t>
            </a:r>
            <a:r>
              <a:rPr lang="ko-KR" dirty="0"/>
              <a:t>Microsoft Graph</a:t>
            </a:r>
            <a:r>
              <a:rPr lang="ko-KR" dirty="0">
                <a:latin typeface="Malgun Gothic" panose="020B0503020000020004" pitchFamily="34" charset="-127"/>
                <a:ea typeface="Malgun Gothic" panose="020B0503020000020004" pitchFamily="34" charset="-127"/>
              </a:rPr>
              <a:t>를 통해 트래버스하려면 다음 순서를 따라야 합니다.</a:t>
            </a:r>
          </a:p>
          <a:p>
            <a:pPr lvl="0"/>
            <a:r>
              <a:rPr lang="ko-KR" sz="2000" dirty="0">
                <a:latin typeface="Malgun Gothic" panose="020B0503020000020004" pitchFamily="34" charset="-127"/>
                <a:ea typeface="Malgun Gothic" panose="020B0503020000020004" pitchFamily="34" charset="-127"/>
              </a:rPr>
              <a:t>사용자 </a:t>
            </a:r>
            <a:r>
              <a:rPr lang="ko-KR" sz="2000" dirty="0"/>
              <a:t>ID</a:t>
            </a:r>
            <a:r>
              <a:rPr lang="ko-KR" altLang="en-US" sz="2000" dirty="0">
                <a:latin typeface="Malgun Gothic" panose="020B0503020000020004" pitchFamily="34" charset="-127"/>
                <a:ea typeface="Malgun Gothic" panose="020B0503020000020004" pitchFamily="34" charset="-127"/>
              </a:rPr>
              <a:t>를 가져올 그룹의 소유자를 열거합니다</a:t>
            </a:r>
            <a:r>
              <a:rPr lang="en-US" altLang="ko-KR" sz="2000" dirty="0">
                <a:latin typeface="Malgun Gothic" panose="020B0503020000020004" pitchFamily="34" charset="-127"/>
                <a:ea typeface="Malgun Gothic" panose="020B0503020000020004" pitchFamily="34" charset="-127"/>
              </a:rPr>
              <a:t>.</a:t>
            </a:r>
          </a:p>
          <a:p>
            <a:r>
              <a:rPr lang="ko-KR" altLang="en-US" sz="2000" dirty="0">
                <a:latin typeface="Malgun Gothic" panose="020B0503020000020004" pitchFamily="34" charset="-127"/>
                <a:ea typeface="Malgun Gothic" panose="020B0503020000020004" pitchFamily="34" charset="-127"/>
              </a:rPr>
              <a:t>필요한 경우 목록 소유자의 </a:t>
            </a:r>
            <a:r>
              <a:rPr lang="ko-KR" sz="2000" dirty="0"/>
              <a:t>API </a:t>
            </a:r>
            <a:r>
              <a:rPr lang="ko-KR" altLang="en-US" sz="2000" dirty="0">
                <a:latin typeface="Malgun Gothic" panose="020B0503020000020004" pitchFamily="34" charset="-127"/>
                <a:ea typeface="Malgun Gothic" panose="020B0503020000020004" pitchFamily="34" charset="-127"/>
              </a:rPr>
              <a:t>호출에 적절한 권한을 부여합니다</a:t>
            </a:r>
            <a:r>
              <a:rPr lang="en-US" altLang="ko-KR" sz="2000" dirty="0">
                <a:latin typeface="Malgun Gothic" panose="020B0503020000020004" pitchFamily="34" charset="-127"/>
                <a:ea typeface="Malgun Gothic" panose="020B0503020000020004" pitchFamily="34" charset="-127"/>
              </a:rPr>
              <a:t>.</a:t>
            </a:r>
          </a:p>
          <a:p>
            <a:r>
              <a:rPr lang="ko-KR" altLang="en-US" sz="2000" dirty="0">
                <a:latin typeface="Malgun Gothic" panose="020B0503020000020004" pitchFamily="34" charset="-127"/>
                <a:ea typeface="Malgun Gothic" panose="020B0503020000020004" pitchFamily="34" charset="-127"/>
              </a:rPr>
              <a:t>사용자의 드라이브 </a:t>
            </a:r>
            <a:r>
              <a:rPr lang="en-US" altLang="ko-KR" sz="2000" dirty="0">
                <a:latin typeface="Malgun Gothic" panose="020B0503020000020004" pitchFamily="34" charset="-127"/>
                <a:ea typeface="Malgun Gothic" panose="020B0503020000020004" pitchFamily="34" charset="-127"/>
              </a:rPr>
              <a:t>ID</a:t>
            </a:r>
            <a:r>
              <a:rPr lang="ko-KR" altLang="en-US" sz="2000" dirty="0">
                <a:latin typeface="Malgun Gothic" panose="020B0503020000020004" pitchFamily="34" charset="-127"/>
                <a:ea typeface="Malgun Gothic" panose="020B0503020000020004" pitchFamily="34" charset="-127"/>
              </a:rPr>
              <a:t>를 가져옵니다</a:t>
            </a:r>
            <a:r>
              <a:rPr lang="en-US" altLang="ko-KR" sz="2000" dirty="0">
                <a:latin typeface="Malgun Gothic" panose="020B0503020000020004" pitchFamily="34" charset="-127"/>
                <a:ea typeface="Malgun Gothic" panose="020B0503020000020004" pitchFamily="34" charset="-127"/>
              </a:rPr>
              <a:t>.</a:t>
            </a:r>
          </a:p>
          <a:p>
            <a:r>
              <a:rPr lang="ko-KR" altLang="en-US" sz="2000" dirty="0">
                <a:latin typeface="Malgun Gothic" panose="020B0503020000020004" pitchFamily="34" charset="-127"/>
                <a:ea typeface="Malgun Gothic" panose="020B0503020000020004" pitchFamily="34" charset="-127"/>
              </a:rPr>
              <a:t>이전 </a:t>
            </a:r>
            <a:r>
              <a:rPr lang="ko-KR" sz="2000" dirty="0"/>
              <a:t>HTTP </a:t>
            </a:r>
            <a:r>
              <a:rPr lang="ko-KR" altLang="en-US" sz="2000" dirty="0">
                <a:latin typeface="Malgun Gothic" panose="020B0503020000020004" pitchFamily="34" charset="-127"/>
                <a:ea typeface="Malgun Gothic" panose="020B0503020000020004" pitchFamily="34" charset="-127"/>
              </a:rPr>
              <a:t>응답에서 반환된 사용자 </a:t>
            </a:r>
            <a:r>
              <a:rPr lang="ko-KR" sz="2000" dirty="0"/>
              <a:t>ID</a:t>
            </a:r>
            <a:r>
              <a:rPr lang="ko-KR" altLang="en-US" sz="2000" dirty="0">
                <a:latin typeface="Malgun Gothic" panose="020B0503020000020004" pitchFamily="34" charset="-127"/>
                <a:ea typeface="Malgun Gothic" panose="020B0503020000020004" pitchFamily="34" charset="-127"/>
              </a:rPr>
              <a:t>와 드라이브 </a:t>
            </a:r>
            <a:r>
              <a:rPr lang="en-US" altLang="ko-KR" sz="2000" dirty="0">
                <a:latin typeface="Malgun Gothic" panose="020B0503020000020004" pitchFamily="34" charset="-127"/>
                <a:ea typeface="Malgun Gothic" panose="020B0503020000020004" pitchFamily="34" charset="-127"/>
              </a:rPr>
              <a:t>ID</a:t>
            </a:r>
            <a:r>
              <a:rPr lang="ko-KR" altLang="en-US" sz="2000" dirty="0">
                <a:latin typeface="Malgun Gothic" panose="020B0503020000020004" pitchFamily="34" charset="-127"/>
                <a:ea typeface="Malgun Gothic" panose="020B0503020000020004" pitchFamily="34" charset="-127"/>
              </a:rPr>
              <a:t>를 사용하여 사용자 드라이브의 항목을 나열합니다</a:t>
            </a:r>
            <a:r>
              <a:rPr lang="en-US" altLang="ko-KR" sz="2000" dirty="0">
                <a:latin typeface="Malgun Gothic" panose="020B0503020000020004" pitchFamily="34" charset="-127"/>
                <a:ea typeface="Malgun Gothic" panose="020B0503020000020004" pitchFamily="34" charset="-127"/>
              </a:rPr>
              <a:t>.</a:t>
            </a:r>
          </a:p>
          <a:p>
            <a:pPr marL="0" indent="0">
              <a:buNone/>
            </a:pPr>
            <a:endParaRPr lang="en-US" dirty="0"/>
          </a:p>
        </p:txBody>
      </p:sp>
    </p:spTree>
    <p:extLst>
      <p:ext uri="{BB962C8B-B14F-4D97-AF65-F5344CB8AC3E}">
        <p14:creationId xmlns:p14="http://schemas.microsoft.com/office/powerpoint/2010/main" val="3764711125"/>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710323" y="3873485"/>
            <a:ext cx="9144000" cy="553998"/>
          </a:xfrm>
        </p:spPr>
        <p:txBody>
          <a:bodyPr/>
          <a:lstStyle/>
          <a:p>
            <a:r>
              <a:rPr lang="ko-KR" dirty="0"/>
              <a:t>Microsoft Graph</a:t>
            </a:r>
            <a:r>
              <a:rPr lang="ko-KR" b="1" dirty="0">
                <a:latin typeface="Malgun Gothic" panose="020B0503020000020004" pitchFamily="34" charset="-127"/>
                <a:ea typeface="Malgun Gothic" panose="020B0503020000020004" pitchFamily="34" charset="-127"/>
              </a:rPr>
              <a:t>에서 그룹 수명 주기 관리</a:t>
            </a:r>
          </a:p>
        </p:txBody>
      </p:sp>
    </p:spTree>
    <p:extLst>
      <p:ext uri="{BB962C8B-B14F-4D97-AF65-F5344CB8AC3E}">
        <p14:creationId xmlns:p14="http://schemas.microsoft.com/office/powerpoint/2010/main" val="2328145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D26D7-F7D7-4AE0-82BD-19BCB8334AE1}"/>
              </a:ext>
            </a:extLst>
          </p:cNvPr>
          <p:cNvSpPr>
            <a:spLocks noGrp="1"/>
          </p:cNvSpPr>
          <p:nvPr>
            <p:ph type="title"/>
          </p:nvPr>
        </p:nvSpPr>
        <p:spPr>
          <a:xfrm>
            <a:off x="588263" y="457200"/>
            <a:ext cx="11018520" cy="553998"/>
          </a:xfrm>
        </p:spPr>
        <p:txBody>
          <a:bodyPr>
            <a:normAutofit/>
          </a:bodyPr>
          <a:lstStyle/>
          <a:p>
            <a:r>
              <a:rPr lang="ko-KR" dirty="0"/>
              <a:t>Microsoft Graph</a:t>
            </a:r>
            <a:r>
              <a:rPr lang="ko-KR" b="1" dirty="0">
                <a:latin typeface="Malgun Gothic" panose="020B0503020000020004" pitchFamily="34" charset="-127"/>
                <a:ea typeface="Malgun Gothic" panose="020B0503020000020004" pitchFamily="34" charset="-127"/>
              </a:rPr>
              <a:t>에서 그룹 작업</a:t>
            </a:r>
          </a:p>
        </p:txBody>
      </p:sp>
      <p:sp>
        <p:nvSpPr>
          <p:cNvPr id="3" name="Text Placeholder 2">
            <a:extLst>
              <a:ext uri="{FF2B5EF4-FFF2-40B4-BE49-F238E27FC236}">
                <a16:creationId xmlns:a16="http://schemas.microsoft.com/office/drawing/2014/main" id="{6A08C58D-06B9-4750-9924-3360B9B95E0B}"/>
              </a:ext>
            </a:extLst>
          </p:cNvPr>
          <p:cNvSpPr>
            <a:spLocks noGrp="1"/>
          </p:cNvSpPr>
          <p:nvPr>
            <p:ph type="body" sz="quarter" idx="10"/>
          </p:nvPr>
        </p:nvSpPr>
        <p:spPr>
          <a:xfrm>
            <a:off x="586390" y="1434370"/>
            <a:ext cx="11018520" cy="3360920"/>
          </a:xfrm>
        </p:spPr>
        <p:txBody>
          <a:bodyPr/>
          <a:lstStyle/>
          <a:p>
            <a:r>
              <a:rPr lang="ko-KR" dirty="0">
                <a:latin typeface="Malgun Gothic" panose="020B0503020000020004" pitchFamily="34" charset="-127"/>
                <a:ea typeface="Malgun Gothic" panose="020B0503020000020004" pitchFamily="34" charset="-127"/>
              </a:rPr>
              <a:t>다양한 유형의 그룹이 있으므로 </a:t>
            </a:r>
            <a:r>
              <a:rPr lang="ko-KR" dirty="0"/>
              <a:t>Microsoft Graph </a:t>
            </a:r>
            <a:r>
              <a:rPr lang="ko-KR" dirty="0">
                <a:latin typeface="Malgun Gothic" panose="020B0503020000020004" pitchFamily="34" charset="-127"/>
                <a:ea typeface="Malgun Gothic" panose="020B0503020000020004" pitchFamily="34" charset="-127"/>
              </a:rPr>
              <a:t>내의 그룹 리소스는 여러 가지를 나타냅니다. </a:t>
            </a:r>
            <a:r>
              <a:rPr lang="ko-KR" dirty="0"/>
              <a:t>Microsoft Graph</a:t>
            </a:r>
            <a:r>
              <a:rPr lang="ko-KR" dirty="0">
                <a:latin typeface="Malgun Gothic" panose="020B0503020000020004" pitchFamily="34" charset="-127"/>
                <a:ea typeface="Malgun Gothic" panose="020B0503020000020004" pitchFamily="34" charset="-127"/>
              </a:rPr>
              <a:t>에서 액세스할 수 있는 그룹 유형은 다음과 같습니다.</a:t>
            </a:r>
          </a:p>
          <a:p>
            <a:endParaRPr lang="en-US" dirty="0"/>
          </a:p>
          <a:p>
            <a:pPr marL="457200" lvl="0" indent="-457200">
              <a:buFont typeface="Arial" panose="020B0604020202020204" pitchFamily="34" charset="0"/>
              <a:buChar char="•"/>
            </a:pPr>
            <a:r>
              <a:rPr lang="ko-KR" dirty="0"/>
              <a:t>Office 365 </a:t>
            </a:r>
            <a:r>
              <a:rPr lang="ko-KR" dirty="0">
                <a:latin typeface="Malgun Gothic" panose="020B0503020000020004" pitchFamily="34" charset="-127"/>
                <a:ea typeface="Malgun Gothic" panose="020B0503020000020004" pitchFamily="34" charset="-127"/>
              </a:rPr>
              <a:t>그룹</a:t>
            </a:r>
          </a:p>
          <a:p>
            <a:pPr marL="457200" lvl="0" indent="-457200">
              <a:buFont typeface="Arial" panose="020B0604020202020204" pitchFamily="34" charset="0"/>
              <a:buChar char="•"/>
            </a:pPr>
            <a:r>
              <a:rPr lang="ko-KR" dirty="0">
                <a:latin typeface="Malgun Gothic" panose="020B0503020000020004" pitchFamily="34" charset="-127"/>
                <a:ea typeface="Malgun Gothic" panose="020B0503020000020004" pitchFamily="34" charset="-127"/>
              </a:rPr>
              <a:t>보안 그룹</a:t>
            </a:r>
          </a:p>
          <a:p>
            <a:endParaRPr lang="en-US" dirty="0"/>
          </a:p>
        </p:txBody>
      </p:sp>
    </p:spTree>
    <p:extLst>
      <p:ext uri="{BB962C8B-B14F-4D97-AF65-F5344CB8AC3E}">
        <p14:creationId xmlns:p14="http://schemas.microsoft.com/office/powerpoint/2010/main" val="134800797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2A43A-FE91-45C6-936D-4A6559C835CA}"/>
              </a:ext>
            </a:extLst>
          </p:cNvPr>
          <p:cNvSpPr>
            <a:spLocks noGrp="1"/>
          </p:cNvSpPr>
          <p:nvPr>
            <p:ph type="title"/>
          </p:nvPr>
        </p:nvSpPr>
        <p:spPr>
          <a:xfrm>
            <a:off x="588263" y="457200"/>
            <a:ext cx="11018520" cy="553998"/>
          </a:xfrm>
        </p:spPr>
        <p:txBody>
          <a:bodyPr>
            <a:normAutofit/>
          </a:bodyPr>
          <a:lstStyle/>
          <a:p>
            <a:r>
              <a:rPr lang="ko-KR" b="1" dirty="0">
                <a:latin typeface="Malgun Gothic" panose="020B0503020000020004" pitchFamily="34" charset="-127"/>
                <a:ea typeface="Malgun Gothic" panose="020B0503020000020004" pitchFamily="34" charset="-127"/>
              </a:rPr>
              <a:t>그룹 정보 가져오기</a:t>
            </a:r>
          </a:p>
        </p:txBody>
      </p:sp>
      <p:sp>
        <p:nvSpPr>
          <p:cNvPr id="3" name="Text Placeholder 2">
            <a:extLst>
              <a:ext uri="{FF2B5EF4-FFF2-40B4-BE49-F238E27FC236}">
                <a16:creationId xmlns:a16="http://schemas.microsoft.com/office/drawing/2014/main" id="{0924F118-0576-43B4-A2D0-FAC98396EFBA}"/>
              </a:ext>
            </a:extLst>
          </p:cNvPr>
          <p:cNvSpPr>
            <a:spLocks noGrp="1"/>
          </p:cNvSpPr>
          <p:nvPr>
            <p:ph type="body" sz="quarter" idx="10"/>
          </p:nvPr>
        </p:nvSpPr>
        <p:spPr>
          <a:xfrm>
            <a:off x="586390" y="1434370"/>
            <a:ext cx="11018520" cy="1895904"/>
          </a:xfrm>
        </p:spPr>
        <p:txBody>
          <a:bodyPr/>
          <a:lstStyle/>
          <a:p>
            <a:r>
              <a:rPr lang="ko-KR" dirty="0">
                <a:latin typeface="Malgun Gothic" panose="020B0503020000020004" pitchFamily="34" charset="-127"/>
                <a:ea typeface="Malgun Gothic" panose="020B0503020000020004" pitchFamily="34" charset="-127"/>
              </a:rPr>
              <a:t>개발자는 </a:t>
            </a:r>
            <a:r>
              <a:rPr lang="ko-KR" dirty="0"/>
              <a:t>Microsoft Graph API </a:t>
            </a:r>
            <a:r>
              <a:rPr lang="ko-KR" altLang="en-US" dirty="0">
                <a:latin typeface="Malgun Gothic" panose="020B0503020000020004" pitchFamily="34" charset="-127"/>
                <a:ea typeface="Malgun Gothic" panose="020B0503020000020004" pitchFamily="34" charset="-127"/>
              </a:rPr>
              <a:t>또는 여러 </a:t>
            </a:r>
            <a:r>
              <a:rPr lang="ko-KR" dirty="0"/>
              <a:t>Microsoft Graph SDK </a:t>
            </a:r>
            <a:r>
              <a:rPr lang="ko-KR" altLang="en-US" dirty="0">
                <a:latin typeface="Malgun Gothic" panose="020B0503020000020004" pitchFamily="34" charset="-127"/>
                <a:ea typeface="Malgun Gothic" panose="020B0503020000020004" pitchFamily="34" charset="-127"/>
              </a:rPr>
              <a:t>중 하나를 사용하여 그룹 목록 또는 특정 그룹을 가져올 수 있습니다</a:t>
            </a:r>
            <a:r>
              <a:rPr lang="en-US" altLang="ko-KR" dirty="0">
                <a:latin typeface="Malgun Gothic" panose="020B0503020000020004" pitchFamily="34" charset="-127"/>
                <a:ea typeface="Malgun Gothic" panose="020B0503020000020004" pitchFamily="34" charset="-127"/>
              </a:rPr>
              <a:t>.</a:t>
            </a:r>
          </a:p>
          <a:p>
            <a:endParaRPr lang="en-US" dirty="0"/>
          </a:p>
          <a:p>
            <a:r>
              <a:rPr lang="ko-KR" dirty="0"/>
              <a:t>HTTP </a:t>
            </a:r>
            <a:r>
              <a:rPr lang="ko-KR" dirty="0">
                <a:latin typeface="Malgun Gothic" panose="020B0503020000020004" pitchFamily="34" charset="-127"/>
                <a:ea typeface="Malgun Gothic" panose="020B0503020000020004" pitchFamily="34" charset="-127"/>
              </a:rPr>
              <a:t>요청</a:t>
            </a:r>
          </a:p>
        </p:txBody>
      </p:sp>
      <p:sp>
        <p:nvSpPr>
          <p:cNvPr id="4" name="Rectangle 3">
            <a:extLst>
              <a:ext uri="{FF2B5EF4-FFF2-40B4-BE49-F238E27FC236}">
                <a16:creationId xmlns:a16="http://schemas.microsoft.com/office/drawing/2014/main" id="{3A499A03-9416-4903-B66C-C62218652B4B}"/>
              </a:ext>
            </a:extLst>
          </p:cNvPr>
          <p:cNvSpPr/>
          <p:nvPr/>
        </p:nvSpPr>
        <p:spPr>
          <a:xfrm>
            <a:off x="892036" y="3527727"/>
            <a:ext cx="7566164" cy="707886"/>
          </a:xfrm>
          <a:prstGeom prst="rect">
            <a:avLst/>
          </a:prstGeom>
          <a:solidFill>
            <a:schemeClr val="bg1">
              <a:lumMod val="85000"/>
            </a:schemeClr>
          </a:solidFill>
        </p:spPr>
        <p:txBody>
          <a:bodyPr wrap="square">
            <a:spAutoFit/>
          </a:bodyPr>
          <a:lstStyle/>
          <a:p>
            <a:r>
              <a:rPr lang="ko-KR" sz="2000">
                <a:solidFill>
                  <a:srgbClr val="0000FF"/>
                </a:solidFill>
                <a:latin typeface="Lucida Console" panose="020B0609040504020204" pitchFamily="49" charset="0"/>
              </a:rPr>
              <a:t>GET https://graph.microsoft.com/v1.0/groups</a:t>
            </a:r>
          </a:p>
          <a:p>
            <a:r>
              <a:rPr lang="ko-KR" sz="2000">
                <a:solidFill>
                  <a:srgbClr val="0000FF"/>
                </a:solidFill>
                <a:latin typeface="Lucida Console" panose="020B0609040504020204" pitchFamily="49" charset="0"/>
              </a:rPr>
              <a:t>GET https://graph.microsoft.com/v1.0/groups/{ID}</a:t>
            </a:r>
          </a:p>
        </p:txBody>
      </p:sp>
    </p:spTree>
    <p:extLst>
      <p:ext uri="{BB962C8B-B14F-4D97-AF65-F5344CB8AC3E}">
        <p14:creationId xmlns:p14="http://schemas.microsoft.com/office/powerpoint/2010/main" val="365800524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9C15-12A2-4CF6-9ACB-C6BDA3406073}"/>
              </a:ext>
            </a:extLst>
          </p:cNvPr>
          <p:cNvSpPr>
            <a:spLocks noGrp="1"/>
          </p:cNvSpPr>
          <p:nvPr>
            <p:ph type="title"/>
          </p:nvPr>
        </p:nvSpPr>
        <p:spPr>
          <a:xfrm>
            <a:off x="586390" y="260852"/>
            <a:ext cx="10515600" cy="553998"/>
          </a:xfrm>
        </p:spPr>
        <p:txBody>
          <a:bodyPr/>
          <a:lstStyle/>
          <a:p>
            <a:r>
              <a:rPr lang="ko-KR" b="1" dirty="0">
                <a:latin typeface="Malgun Gothic" panose="020B0503020000020004" pitchFamily="34" charset="-127"/>
                <a:ea typeface="Malgun Gothic" panose="020B0503020000020004" pitchFamily="34" charset="-127"/>
              </a:rPr>
              <a:t>그룹 정보 가져오기</a:t>
            </a:r>
          </a:p>
        </p:txBody>
      </p:sp>
      <p:graphicFrame>
        <p:nvGraphicFramePr>
          <p:cNvPr id="4" name="Table 4">
            <a:extLst>
              <a:ext uri="{FF2B5EF4-FFF2-40B4-BE49-F238E27FC236}">
                <a16:creationId xmlns:a16="http://schemas.microsoft.com/office/drawing/2014/main" id="{EA2C8FF9-712C-4D67-BC87-9DD3AAD8BD8E}"/>
              </a:ext>
            </a:extLst>
          </p:cNvPr>
          <p:cNvGraphicFramePr>
            <a:graphicFrameLocks noGrp="1"/>
          </p:cNvGraphicFramePr>
          <p:nvPr>
            <p:extLst>
              <p:ext uri="{D42A27DB-BD31-4B8C-83A1-F6EECF244321}">
                <p14:modId xmlns:p14="http://schemas.microsoft.com/office/powerpoint/2010/main" val="3801880384"/>
              </p:ext>
            </p:extLst>
          </p:nvPr>
        </p:nvGraphicFramePr>
        <p:xfrm>
          <a:off x="756658" y="1364478"/>
          <a:ext cx="10737510" cy="4938295"/>
        </p:xfrm>
        <a:graphic>
          <a:graphicData uri="http://schemas.openxmlformats.org/drawingml/2006/table">
            <a:tbl>
              <a:tblPr firstRow="1" bandRow="1">
                <a:tableStyleId>{5C22544A-7EE6-4342-B048-85BDC9FD1C3A}</a:tableStyleId>
              </a:tblPr>
              <a:tblGrid>
                <a:gridCol w="2989174">
                  <a:extLst>
                    <a:ext uri="{9D8B030D-6E8A-4147-A177-3AD203B41FA5}">
                      <a16:colId xmlns:a16="http://schemas.microsoft.com/office/drawing/2014/main" val="421954588"/>
                    </a:ext>
                  </a:extLst>
                </a:gridCol>
                <a:gridCol w="7748336">
                  <a:extLst>
                    <a:ext uri="{9D8B030D-6E8A-4147-A177-3AD203B41FA5}">
                      <a16:colId xmlns:a16="http://schemas.microsoft.com/office/drawing/2014/main" val="3874264940"/>
                    </a:ext>
                  </a:extLst>
                </a:gridCol>
              </a:tblGrid>
              <a:tr h="521961">
                <a:tc>
                  <a:txBody>
                    <a:bodyPr/>
                    <a:lstStyle/>
                    <a:p>
                      <a:r>
                        <a:rPr lang="ko-KR" dirty="0">
                          <a:latin typeface="Malgun Gothic" panose="020B0503020000020004" pitchFamily="34" charset="-127"/>
                          <a:ea typeface="Malgun Gothic" panose="020B0503020000020004" pitchFamily="34" charset="-127"/>
                        </a:rPr>
                        <a:t>작업</a:t>
                      </a:r>
                    </a:p>
                  </a:txBody>
                  <a:tcPr/>
                </a:tc>
                <a:tc>
                  <a:txBody>
                    <a:bodyPr/>
                    <a:lstStyle/>
                    <a:p>
                      <a:r>
                        <a:rPr lang="ko-KR" dirty="0"/>
                        <a:t>HTTP </a:t>
                      </a:r>
                      <a:r>
                        <a:rPr lang="ko-KR" dirty="0">
                          <a:latin typeface="Malgun Gothic" panose="020B0503020000020004" pitchFamily="34" charset="-127"/>
                          <a:ea typeface="Malgun Gothic" panose="020B0503020000020004" pitchFamily="34" charset="-127"/>
                        </a:rPr>
                        <a:t>요청</a:t>
                      </a:r>
                    </a:p>
                  </a:txBody>
                  <a:tcPr/>
                </a:tc>
                <a:extLst>
                  <a:ext uri="{0D108BD9-81ED-4DB2-BD59-A6C34878D82A}">
                    <a16:rowId xmlns:a16="http://schemas.microsoft.com/office/drawing/2014/main" val="358634961"/>
                  </a:ext>
                </a:extLst>
              </a:tr>
              <a:tr h="1673134">
                <a:tc>
                  <a:txBody>
                    <a:bodyPr/>
                    <a:lstStyle/>
                    <a:p>
                      <a:r>
                        <a:rPr lang="ko-KR" dirty="0">
                          <a:latin typeface="Malgun Gothic" panose="020B0503020000020004" pitchFamily="34" charset="-127"/>
                          <a:ea typeface="Malgun Gothic" panose="020B0503020000020004" pitchFamily="34" charset="-127"/>
                        </a:rPr>
                        <a:t>그룹 소유자 가져오기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sz="1800">
                          <a:solidFill>
                            <a:srgbClr val="0000FF"/>
                          </a:solidFill>
                          <a:latin typeface="Lucida Console" panose="020B0609040504020204" pitchFamily="49" charset="0"/>
                        </a:rPr>
                        <a:t>GET /groups/{id}/owners</a:t>
                      </a:r>
                    </a:p>
                    <a:p>
                      <a:endParaRPr lang="en-US"/>
                    </a:p>
                  </a:txBody>
                  <a:tcPr/>
                </a:tc>
                <a:extLst>
                  <a:ext uri="{0D108BD9-81ED-4DB2-BD59-A6C34878D82A}">
                    <a16:rowId xmlns:a16="http://schemas.microsoft.com/office/drawing/2014/main" val="1819989729"/>
                  </a:ext>
                </a:extLst>
              </a:tr>
              <a:tr h="521961">
                <a:tc>
                  <a:txBody>
                    <a:bodyPr/>
                    <a:lstStyle/>
                    <a:p>
                      <a:r>
                        <a:rPr lang="ko-KR" dirty="0">
                          <a:latin typeface="Malgun Gothic" panose="020B0503020000020004" pitchFamily="34" charset="-127"/>
                          <a:ea typeface="Malgun Gothic" panose="020B0503020000020004" pitchFamily="34" charset="-127"/>
                        </a:rPr>
                        <a:t>그룹 구성원 가져오기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sz="1800">
                          <a:solidFill>
                            <a:srgbClr val="0000FF"/>
                          </a:solidFill>
                          <a:latin typeface="Lucida Console" panose="020B0609040504020204" pitchFamily="49" charset="0"/>
                        </a:rPr>
                        <a:t>GET /groups/{id}/members</a:t>
                      </a:r>
                    </a:p>
                    <a:p>
                      <a:endParaRPr lang="en-US"/>
                    </a:p>
                  </a:txBody>
                  <a:tcPr/>
                </a:tc>
                <a:extLst>
                  <a:ext uri="{0D108BD9-81ED-4DB2-BD59-A6C34878D82A}">
                    <a16:rowId xmlns:a16="http://schemas.microsoft.com/office/drawing/2014/main" val="1649532655"/>
                  </a:ext>
                </a:extLst>
              </a:tr>
              <a:tr h="521961">
                <a:tc>
                  <a:txBody>
                    <a:bodyPr/>
                    <a:lstStyle/>
                    <a:p>
                      <a:r>
                        <a:rPr lang="ko-KR" dirty="0">
                          <a:latin typeface="Malgun Gothic" panose="020B0503020000020004" pitchFamily="34" charset="-127"/>
                          <a:ea typeface="Malgun Gothic" panose="020B0503020000020004" pitchFamily="34" charset="-127"/>
                        </a:rPr>
                        <a:t>사용자가 소유자인 그룹 목록 가져오기</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sz="1800">
                          <a:solidFill>
                            <a:srgbClr val="0000FF"/>
                          </a:solidFill>
                          <a:latin typeface="Lucida Console" panose="020B0609040504020204" pitchFamily="49" charset="0"/>
                        </a:rPr>
                        <a:t>GET https://graph.microsoft.com/v1.0/me/ownedObjects</a:t>
                      </a:r>
                    </a:p>
                    <a:p>
                      <a:endParaRPr lang="en-US"/>
                    </a:p>
                  </a:txBody>
                  <a:tcPr/>
                </a:tc>
                <a:extLst>
                  <a:ext uri="{0D108BD9-81ED-4DB2-BD59-A6C34878D82A}">
                    <a16:rowId xmlns:a16="http://schemas.microsoft.com/office/drawing/2014/main" val="2330276210"/>
                  </a:ext>
                </a:extLst>
              </a:tr>
              <a:tr h="5219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ko-KR" dirty="0">
                          <a:latin typeface="Malgun Gothic" panose="020B0503020000020004" pitchFamily="34" charset="-127"/>
                          <a:ea typeface="Malgun Gothic" panose="020B0503020000020004" pitchFamily="34" charset="-127"/>
                        </a:rPr>
                        <a:t>사용자가 구성원인 그룹 목록 가져오기</a:t>
                      </a:r>
                    </a:p>
                    <a:p>
                      <a:endParaRPr lang="en-US" dirty="0">
                        <a:latin typeface="Malgun Gothic" panose="020B0503020000020004" pitchFamily="34" charset="-127"/>
                        <a:ea typeface="Malgun Gothic" panose="020B0503020000020004" pitchFamily="34" charset="-127"/>
                      </a:endParaRPr>
                    </a:p>
                  </a:txBody>
                  <a:tcPr/>
                </a:tc>
                <a:tc>
                  <a:txBody>
                    <a:bodyPr/>
                    <a:lstStyle/>
                    <a:p>
                      <a:r>
                        <a:rPr lang="ko-KR" sz="1800" dirty="0">
                          <a:solidFill>
                            <a:srgbClr val="0000FF"/>
                          </a:solidFill>
                          <a:latin typeface="Lucida Console" panose="020B0609040504020204" pitchFamily="49" charset="0"/>
                        </a:rPr>
                        <a:t>GET https://graph.microsoft.com/v1.0/me/memberOf</a:t>
                      </a:r>
                    </a:p>
                    <a:p>
                      <a:endParaRPr lang="en-US" sz="1800" dirty="0">
                        <a:solidFill>
                          <a:srgbClr val="0000FF"/>
                        </a:solidFill>
                        <a:latin typeface="Lucida Console" panose="020B0609040504020204" pitchFamily="49" charset="0"/>
                      </a:endParaRPr>
                    </a:p>
                    <a:p>
                      <a:r>
                        <a:rPr lang="ko-KR" sz="1800" dirty="0">
                          <a:solidFill>
                            <a:srgbClr val="0000FF"/>
                          </a:solidFill>
                          <a:latin typeface="Lucida Console" panose="020B0609040504020204" pitchFamily="49" charset="0"/>
                        </a:rPr>
                        <a:t>GET https://graph.microsoft.com/v1.0/users/{ID | userPrincipalName}/memberOf</a:t>
                      </a:r>
                      <a:endParaRPr lang="en-US" sz="1800" dirty="0">
                        <a:solidFill>
                          <a:srgbClr val="0000FF"/>
                        </a:solidFill>
                        <a:latin typeface="Lucida Console" panose="020B0609040504020204" pitchFamily="49" charset="0"/>
                      </a:endParaRPr>
                    </a:p>
                    <a:p>
                      <a:endParaRPr lang="en-US" dirty="0"/>
                    </a:p>
                  </a:txBody>
                  <a:tcPr/>
                </a:tc>
                <a:extLst>
                  <a:ext uri="{0D108BD9-81ED-4DB2-BD59-A6C34878D82A}">
                    <a16:rowId xmlns:a16="http://schemas.microsoft.com/office/drawing/2014/main" val="2620725837"/>
                  </a:ext>
                </a:extLst>
              </a:tr>
            </a:tbl>
          </a:graphicData>
        </a:graphic>
      </p:graphicFrame>
    </p:spTree>
    <p:extLst>
      <p:ext uri="{BB962C8B-B14F-4D97-AF65-F5344CB8AC3E}">
        <p14:creationId xmlns:p14="http://schemas.microsoft.com/office/powerpoint/2010/main" val="373579351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9C15-12A2-4CF6-9ACB-C6BDA3406073}"/>
              </a:ext>
            </a:extLst>
          </p:cNvPr>
          <p:cNvSpPr>
            <a:spLocks noGrp="1"/>
          </p:cNvSpPr>
          <p:nvPr>
            <p:ph type="title"/>
          </p:nvPr>
        </p:nvSpPr>
        <p:spPr>
          <a:xfrm>
            <a:off x="586390" y="260852"/>
            <a:ext cx="10515600" cy="553998"/>
          </a:xfrm>
        </p:spPr>
        <p:txBody>
          <a:bodyPr/>
          <a:lstStyle/>
          <a:p>
            <a:r>
              <a:rPr lang="ko-KR" b="1" dirty="0">
                <a:latin typeface="Malgun Gothic" panose="020B0503020000020004" pitchFamily="34" charset="-127"/>
                <a:ea typeface="Malgun Gothic" panose="020B0503020000020004" pitchFamily="34" charset="-127"/>
              </a:rPr>
              <a:t>그룹 관리</a:t>
            </a:r>
          </a:p>
        </p:txBody>
      </p:sp>
      <p:graphicFrame>
        <p:nvGraphicFramePr>
          <p:cNvPr id="4" name="Table 4">
            <a:extLst>
              <a:ext uri="{FF2B5EF4-FFF2-40B4-BE49-F238E27FC236}">
                <a16:creationId xmlns:a16="http://schemas.microsoft.com/office/drawing/2014/main" id="{EA2C8FF9-712C-4D67-BC87-9DD3AAD8BD8E}"/>
              </a:ext>
            </a:extLst>
          </p:cNvPr>
          <p:cNvGraphicFramePr>
            <a:graphicFrameLocks noGrp="1"/>
          </p:cNvGraphicFramePr>
          <p:nvPr>
            <p:extLst>
              <p:ext uri="{D42A27DB-BD31-4B8C-83A1-F6EECF244321}">
                <p14:modId xmlns:p14="http://schemas.microsoft.com/office/powerpoint/2010/main" val="387949153"/>
              </p:ext>
            </p:extLst>
          </p:nvPr>
        </p:nvGraphicFramePr>
        <p:xfrm>
          <a:off x="756658" y="1364478"/>
          <a:ext cx="10737510" cy="3475255"/>
        </p:xfrm>
        <a:graphic>
          <a:graphicData uri="http://schemas.openxmlformats.org/drawingml/2006/table">
            <a:tbl>
              <a:tblPr firstRow="1" bandRow="1">
                <a:tableStyleId>{5C22544A-7EE6-4342-B048-85BDC9FD1C3A}</a:tableStyleId>
              </a:tblPr>
              <a:tblGrid>
                <a:gridCol w="2989174">
                  <a:extLst>
                    <a:ext uri="{9D8B030D-6E8A-4147-A177-3AD203B41FA5}">
                      <a16:colId xmlns:a16="http://schemas.microsoft.com/office/drawing/2014/main" val="421954588"/>
                    </a:ext>
                  </a:extLst>
                </a:gridCol>
                <a:gridCol w="7748336">
                  <a:extLst>
                    <a:ext uri="{9D8B030D-6E8A-4147-A177-3AD203B41FA5}">
                      <a16:colId xmlns:a16="http://schemas.microsoft.com/office/drawing/2014/main" val="3874264940"/>
                    </a:ext>
                  </a:extLst>
                </a:gridCol>
              </a:tblGrid>
              <a:tr h="521961">
                <a:tc>
                  <a:txBody>
                    <a:bodyPr/>
                    <a:lstStyle/>
                    <a:p>
                      <a:r>
                        <a:rPr lang="ko-KR" dirty="0">
                          <a:latin typeface="Malgun Gothic" panose="020B0503020000020004" pitchFamily="34" charset="-127"/>
                          <a:ea typeface="Malgun Gothic" panose="020B0503020000020004" pitchFamily="34" charset="-127"/>
                        </a:rPr>
                        <a:t>작업</a:t>
                      </a:r>
                    </a:p>
                  </a:txBody>
                  <a:tcPr/>
                </a:tc>
                <a:tc>
                  <a:txBody>
                    <a:bodyPr/>
                    <a:lstStyle/>
                    <a:p>
                      <a:r>
                        <a:rPr lang="ko-KR" dirty="0"/>
                        <a:t>HTTP </a:t>
                      </a:r>
                      <a:r>
                        <a:rPr lang="ko-KR" dirty="0">
                          <a:latin typeface="Malgun Gothic" panose="020B0503020000020004" pitchFamily="34" charset="-127"/>
                          <a:ea typeface="Malgun Gothic" panose="020B0503020000020004" pitchFamily="34" charset="-127"/>
                        </a:rPr>
                        <a:t>요청</a:t>
                      </a:r>
                    </a:p>
                  </a:txBody>
                  <a:tcPr/>
                </a:tc>
                <a:extLst>
                  <a:ext uri="{0D108BD9-81ED-4DB2-BD59-A6C34878D82A}">
                    <a16:rowId xmlns:a16="http://schemas.microsoft.com/office/drawing/2014/main" val="358634961"/>
                  </a:ext>
                </a:extLst>
              </a:tr>
              <a:tr h="1673134">
                <a:tc>
                  <a:txBody>
                    <a:bodyPr/>
                    <a:lstStyle/>
                    <a:p>
                      <a:r>
                        <a:rPr lang="ko-KR" dirty="0">
                          <a:latin typeface="Malgun Gothic" panose="020B0503020000020004" pitchFamily="34" charset="-127"/>
                          <a:ea typeface="Malgun Gothic" panose="020B0503020000020004" pitchFamily="34" charset="-127"/>
                        </a:rPr>
                        <a:t>그룹 만들기</a:t>
                      </a:r>
                    </a:p>
                  </a:txBody>
                  <a:tcPr/>
                </a:tc>
                <a:tc>
                  <a:txBody>
                    <a:bodyPr/>
                    <a:lstStyle/>
                    <a:p>
                      <a:r>
                        <a:rPr lang="ko-KR" sz="1800">
                          <a:solidFill>
                            <a:srgbClr val="0000FF"/>
                          </a:solidFill>
                          <a:latin typeface="Lucida Console" panose="020B0609040504020204" pitchFamily="49" charset="0"/>
                        </a:rPr>
                        <a:t>POST /groups</a:t>
                      </a:r>
                    </a:p>
                    <a:p>
                      <a:endParaRPr lang="en-US"/>
                    </a:p>
                  </a:txBody>
                  <a:tcPr/>
                </a:tc>
                <a:extLst>
                  <a:ext uri="{0D108BD9-81ED-4DB2-BD59-A6C34878D82A}">
                    <a16:rowId xmlns:a16="http://schemas.microsoft.com/office/drawing/2014/main" val="1819989729"/>
                  </a:ext>
                </a:extLst>
              </a:tr>
              <a:tr h="521961">
                <a:tc>
                  <a:txBody>
                    <a:bodyPr/>
                    <a:lstStyle/>
                    <a:p>
                      <a:r>
                        <a:rPr lang="ko-KR" dirty="0">
                          <a:latin typeface="Malgun Gothic" panose="020B0503020000020004" pitchFamily="34" charset="-127"/>
                          <a:ea typeface="Malgun Gothic" panose="020B0503020000020004" pitchFamily="34" charset="-127"/>
                        </a:rPr>
                        <a:t>하나의 그룹을 포함하는 팀 만들기</a:t>
                      </a:r>
                    </a:p>
                  </a:txBody>
                  <a:tcPr/>
                </a:tc>
                <a:tc>
                  <a:txBody>
                    <a:bodyPr/>
                    <a:lstStyle/>
                    <a:p>
                      <a:r>
                        <a:rPr lang="ko-KR" sz="1800">
                          <a:solidFill>
                            <a:srgbClr val="0000FF"/>
                          </a:solidFill>
                          <a:latin typeface="Lucida Console" panose="020B0609040504020204" pitchFamily="49" charset="0"/>
                        </a:rPr>
                        <a:t>PUT /groups/{id}/team</a:t>
                      </a:r>
                    </a:p>
                    <a:p>
                      <a:endParaRPr lang="en-US"/>
                    </a:p>
                  </a:txBody>
                  <a:tcPr/>
                </a:tc>
                <a:extLst>
                  <a:ext uri="{0D108BD9-81ED-4DB2-BD59-A6C34878D82A}">
                    <a16:rowId xmlns:a16="http://schemas.microsoft.com/office/drawing/2014/main" val="1649532655"/>
                  </a:ext>
                </a:extLst>
              </a:tr>
              <a:tr h="521961">
                <a:tc>
                  <a:txBody>
                    <a:bodyPr/>
                    <a:lstStyle/>
                    <a:p>
                      <a:r>
                        <a:rPr lang="ko-KR" dirty="0">
                          <a:latin typeface="Malgun Gothic" panose="020B0503020000020004" pitchFamily="34" charset="-127"/>
                          <a:ea typeface="Malgun Gothic" panose="020B0503020000020004" pitchFamily="34" charset="-127"/>
                        </a:rPr>
                        <a:t>그룹 삭제</a:t>
                      </a:r>
                    </a:p>
                  </a:txBody>
                  <a:tcPr/>
                </a:tc>
                <a:tc>
                  <a:txBody>
                    <a:bodyPr/>
                    <a:lstStyle/>
                    <a:p>
                      <a:r>
                        <a:rPr lang="ko-KR" sz="1800" dirty="0">
                          <a:solidFill>
                            <a:srgbClr val="0000FF"/>
                          </a:solidFill>
                          <a:latin typeface="Lucida Console" panose="020B0609040504020204" pitchFamily="49" charset="0"/>
                        </a:rPr>
                        <a:t>DELETE https://graph.microsoft.com/v1.0/groups/{ID}</a:t>
                      </a:r>
                    </a:p>
                    <a:p>
                      <a:endParaRPr lang="en-US" dirty="0"/>
                    </a:p>
                  </a:txBody>
                  <a:tcPr/>
                </a:tc>
                <a:extLst>
                  <a:ext uri="{0D108BD9-81ED-4DB2-BD59-A6C34878D82A}">
                    <a16:rowId xmlns:a16="http://schemas.microsoft.com/office/drawing/2014/main" val="2330276210"/>
                  </a:ext>
                </a:extLst>
              </a:tr>
            </a:tbl>
          </a:graphicData>
        </a:graphic>
      </p:graphicFrame>
    </p:spTree>
    <p:extLst>
      <p:ext uri="{BB962C8B-B14F-4D97-AF65-F5344CB8AC3E}">
        <p14:creationId xmlns:p14="http://schemas.microsoft.com/office/powerpoint/2010/main" val="298871359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5A5030-B163-4043-9BEC-A912F8D8C490}"/>
              </a:ext>
            </a:extLst>
          </p:cNvPr>
          <p:cNvSpPr>
            <a:spLocks noGrp="1"/>
          </p:cNvSpPr>
          <p:nvPr>
            <p:ph type="title"/>
          </p:nvPr>
        </p:nvSpPr>
        <p:spPr/>
        <p:txBody>
          <a:bodyPr/>
          <a:lstStyle/>
          <a:p>
            <a:r>
              <a:rPr lang="ko-KR" dirty="0"/>
              <a:t>Microsoft Graph </a:t>
            </a:r>
            <a:r>
              <a:rPr lang="ko-KR" b="1" dirty="0">
                <a:latin typeface="Malgun Gothic" panose="020B0503020000020004" pitchFamily="34" charset="-127"/>
                <a:ea typeface="Malgun Gothic" panose="020B0503020000020004" pitchFamily="34" charset="-127"/>
              </a:rPr>
              <a:t>액세스</a:t>
            </a:r>
          </a:p>
        </p:txBody>
      </p:sp>
      <p:sp>
        <p:nvSpPr>
          <p:cNvPr id="5" name="Text Placeholder 4">
            <a:extLst>
              <a:ext uri="{FF2B5EF4-FFF2-40B4-BE49-F238E27FC236}">
                <a16:creationId xmlns:a16="http://schemas.microsoft.com/office/drawing/2014/main" id="{6DD03C5D-126E-44B5-9C9C-150639DA56BD}"/>
              </a:ext>
            </a:extLst>
          </p:cNvPr>
          <p:cNvSpPr>
            <a:spLocks noGrp="1"/>
          </p:cNvSpPr>
          <p:nvPr>
            <p:ph type="body" sz="quarter" idx="10"/>
          </p:nvPr>
        </p:nvSpPr>
        <p:spPr>
          <a:xfrm>
            <a:off x="586390" y="1434370"/>
            <a:ext cx="11018520" cy="3644075"/>
          </a:xfrm>
        </p:spPr>
        <p:txBody>
          <a:bodyPr/>
          <a:lstStyle/>
          <a:p>
            <a:pPr marL="228600" indent="-228600">
              <a:buFont typeface="Wingdings" panose="05000000000000000000" pitchFamily="2" charset="2"/>
              <a:buChar char=""/>
            </a:pPr>
            <a:r>
              <a:rPr lang="ko-KR" b="1" dirty="0">
                <a:latin typeface="+mj-lt"/>
              </a:rPr>
              <a:t>Microsoft </a:t>
            </a:r>
            <a:r>
              <a:rPr lang="ko-KR" b="1" dirty="0">
                <a:latin typeface="Malgun Gothic" panose="020B0503020000020004" pitchFamily="34" charset="-127"/>
                <a:ea typeface="Malgun Gothic" panose="020B0503020000020004" pitchFamily="34" charset="-127"/>
              </a:rPr>
              <a:t>그래프 </a:t>
            </a:r>
            <a:r>
              <a:rPr lang="en-US" altLang="ko-KR" b="1" dirty="0">
                <a:latin typeface="+mj-lt"/>
              </a:rPr>
              <a:t>REST API </a:t>
            </a:r>
            <a:r>
              <a:rPr lang="ko-KR" b="1" dirty="0">
                <a:latin typeface="Malgun Gothic" panose="020B0503020000020004" pitchFamily="34" charset="-127"/>
                <a:ea typeface="Malgun Gothic" panose="020B0503020000020004" pitchFamily="34" charset="-127"/>
              </a:rPr>
              <a:t>사용</a:t>
            </a:r>
            <a:r>
              <a:rPr lang="ko-KR" b="1" dirty="0">
                <a:latin typeface="+mn-lt"/>
              </a:rPr>
              <a:t>: </a:t>
            </a:r>
            <a:r>
              <a:rPr lang="ko-KR" dirty="0">
                <a:latin typeface="Malgun Gothic" panose="020B0503020000020004" pitchFamily="34" charset="-127"/>
                <a:ea typeface="Malgun Gothic" panose="020B0503020000020004" pitchFamily="34" charset="-127"/>
              </a:rPr>
              <a:t>일반 HTTP 요청을 발행하고 </a:t>
            </a:r>
            <a:r>
              <a:rPr lang="ko-KR" dirty="0">
                <a:latin typeface="+mn-lt"/>
              </a:rPr>
              <a:t>HTTP </a:t>
            </a:r>
            <a:r>
              <a:rPr lang="ko-KR" altLang="en-US" dirty="0">
                <a:latin typeface="Malgun Gothic" panose="020B0503020000020004" pitchFamily="34" charset="-127"/>
                <a:ea typeface="Malgun Gothic" panose="020B0503020000020004" pitchFamily="34" charset="-127"/>
              </a:rPr>
              <a:t>응답을 처리하기 위해 가장 익숙한 플랫폼</a:t>
            </a:r>
            <a:r>
              <a:rPr lang="en-US" altLang="ko-KR" dirty="0">
                <a:latin typeface="Malgun Gothic" panose="020B0503020000020004" pitchFamily="34" charset="-127"/>
                <a:ea typeface="Malgun Gothic" panose="020B0503020000020004" pitchFamily="34" charset="-127"/>
              </a:rPr>
              <a:t>, </a:t>
            </a:r>
            <a:r>
              <a:rPr lang="ko-KR" altLang="en-US" dirty="0">
                <a:latin typeface="Malgun Gothic" panose="020B0503020000020004" pitchFamily="34" charset="-127"/>
                <a:ea typeface="Malgun Gothic" panose="020B0503020000020004" pitchFamily="34" charset="-127"/>
              </a:rPr>
              <a:t>프레임워크 및 프로그래밍 언어를 사용합니다</a:t>
            </a:r>
            <a:r>
              <a:rPr lang="en-US" altLang="ko-KR" dirty="0">
                <a:latin typeface="Malgun Gothic" panose="020B0503020000020004" pitchFamily="34" charset="-127"/>
                <a:ea typeface="Malgun Gothic" panose="020B0503020000020004" pitchFamily="34" charset="-127"/>
              </a:rPr>
              <a:t>.</a:t>
            </a:r>
            <a:endParaRPr lang="en-US" dirty="0">
              <a:latin typeface="Malgun Gothic" panose="020B0503020000020004" pitchFamily="34" charset="-127"/>
              <a:ea typeface="Malgun Gothic" panose="020B0503020000020004" pitchFamily="34" charset="-127"/>
            </a:endParaRPr>
          </a:p>
          <a:p>
            <a:pPr marL="228600" indent="-228600">
              <a:buFont typeface="Wingdings" panose="05000000000000000000" pitchFamily="2" charset="2"/>
              <a:buChar char=""/>
            </a:pPr>
            <a:r>
              <a:rPr lang="ko-KR" b="1" dirty="0">
                <a:latin typeface="+mj-lt"/>
              </a:rPr>
              <a:t>Microsoft Graph </a:t>
            </a:r>
            <a:r>
              <a:rPr lang="ko-KR" b="1" dirty="0">
                <a:latin typeface="Malgun Gothic" panose="020B0503020000020004" pitchFamily="34" charset="-127"/>
                <a:ea typeface="Malgun Gothic" panose="020B0503020000020004" pitchFamily="34" charset="-127"/>
              </a:rPr>
              <a:t>네이티브 </a:t>
            </a:r>
            <a:r>
              <a:rPr lang="en-US" altLang="ko-KR" b="1" dirty="0">
                <a:latin typeface="+mj-lt"/>
              </a:rPr>
              <a:t>SDK</a:t>
            </a:r>
            <a:r>
              <a:rPr lang="ko-KR" b="1" dirty="0">
                <a:latin typeface="Malgun Gothic" panose="020B0503020000020004" pitchFamily="34" charset="-127"/>
                <a:ea typeface="Malgun Gothic" panose="020B0503020000020004" pitchFamily="34" charset="-127"/>
              </a:rPr>
              <a:t> 사용</a:t>
            </a:r>
            <a:r>
              <a:rPr lang="ko-KR" b="1" dirty="0">
                <a:latin typeface="+mn-lt"/>
              </a:rPr>
              <a:t>: </a:t>
            </a:r>
            <a:r>
              <a:rPr lang="ko-KR" dirty="0">
                <a:latin typeface="+mn-lt"/>
              </a:rPr>
              <a:t>HTTP </a:t>
            </a:r>
            <a:r>
              <a:rPr lang="ko-KR" dirty="0">
                <a:latin typeface="Malgun Gothic" panose="020B0503020000020004" pitchFamily="34" charset="-127"/>
                <a:ea typeface="Malgun Gothic" panose="020B0503020000020004" pitchFamily="34" charset="-127"/>
              </a:rPr>
              <a:t>요청 생성 및 처리에 대한 세부 정보를 추상화합니다.</a:t>
            </a:r>
          </a:p>
          <a:p>
            <a:pPr marL="228600" indent="-228600">
              <a:buFont typeface="Wingdings" panose="05000000000000000000" pitchFamily="2" charset="2"/>
              <a:buChar char=""/>
            </a:pPr>
            <a:r>
              <a:rPr lang="ko-KR" dirty="0">
                <a:latin typeface="Malgun Gothic" panose="020B0503020000020004" pitchFamily="34" charset="-127"/>
                <a:ea typeface="Malgun Gothic" panose="020B0503020000020004" pitchFamily="34" charset="-127"/>
              </a:rPr>
              <a:t>인증 옵션</a:t>
            </a:r>
            <a:r>
              <a:rPr lang="ko-KR" dirty="0">
                <a:latin typeface="+mn-lt"/>
              </a:rPr>
              <a:t>:</a:t>
            </a:r>
          </a:p>
          <a:p>
            <a:pPr marL="457200" lvl="1" indent="-228600">
              <a:buFont typeface="Wingdings" panose="05000000000000000000" pitchFamily="2" charset="2"/>
              <a:buChar char=""/>
            </a:pPr>
            <a:r>
              <a:rPr lang="ko-KR" sz="2400" b="1" dirty="0">
                <a:latin typeface="+mj-lt"/>
              </a:rPr>
              <a:t>Azure AD 계정</a:t>
            </a:r>
            <a:r>
              <a:rPr lang="ko-KR" sz="2400" b="1" dirty="0">
                <a:latin typeface="+mn-lt"/>
              </a:rPr>
              <a:t>:</a:t>
            </a:r>
            <a:r>
              <a:rPr lang="ko-KR" sz="2400" dirty="0">
                <a:latin typeface="+mn-lt"/>
              </a:rPr>
              <a:t> M365 </a:t>
            </a:r>
            <a:r>
              <a:rPr lang="ko-KR" sz="2400" dirty="0">
                <a:latin typeface="Malgun Gothic" panose="020B0503020000020004" pitchFamily="34" charset="-127"/>
                <a:ea typeface="Malgun Gothic" panose="020B0503020000020004" pitchFamily="34" charset="-127"/>
              </a:rPr>
              <a:t>및</a:t>
            </a:r>
            <a:r>
              <a:rPr lang="ko-KR" sz="2400" dirty="0">
                <a:latin typeface="+mn-lt"/>
              </a:rPr>
              <a:t> O365 </a:t>
            </a:r>
            <a:r>
              <a:rPr lang="ko-KR" altLang="en-US" sz="2400" dirty="0">
                <a:latin typeface="Malgun Gothic" panose="020B0503020000020004" pitchFamily="34" charset="-127"/>
                <a:ea typeface="Malgun Gothic" panose="020B0503020000020004" pitchFamily="34" charset="-127"/>
              </a:rPr>
              <a:t>리소스</a:t>
            </a:r>
          </a:p>
          <a:p>
            <a:pPr marL="457200" lvl="1" indent="-228600">
              <a:buFont typeface="Wingdings" panose="05000000000000000000" pitchFamily="2" charset="2"/>
              <a:buChar char=""/>
            </a:pPr>
            <a:r>
              <a:rPr lang="ko-KR" sz="2400" b="1" dirty="0">
                <a:latin typeface="+mj-lt"/>
              </a:rPr>
              <a:t>Microsoft 계정</a:t>
            </a:r>
            <a:r>
              <a:rPr lang="ko-KR" sz="2400" b="1" dirty="0">
                <a:latin typeface="+mn-lt"/>
              </a:rPr>
              <a:t>: </a:t>
            </a:r>
            <a:r>
              <a:rPr lang="ko-KR" altLang="en-US" sz="2400" dirty="0">
                <a:latin typeface="Malgun Gothic" panose="020B0503020000020004" pitchFamily="34" charset="-127"/>
                <a:ea typeface="Malgun Gothic" panose="020B0503020000020004" pitchFamily="34" charset="-127"/>
              </a:rPr>
              <a:t>소비자 리소스</a:t>
            </a:r>
            <a:endParaRPr lang="en-US" sz="2400" dirty="0">
              <a:latin typeface="Malgun Gothic" panose="020B0503020000020004" pitchFamily="34" charset="-127"/>
              <a:ea typeface="Malgun Gothic" panose="020B0503020000020004" pitchFamily="34" charset="-127"/>
            </a:endParaRPr>
          </a:p>
        </p:txBody>
      </p:sp>
    </p:spTree>
    <p:extLst>
      <p:ext uri="{BB962C8B-B14F-4D97-AF65-F5344CB8AC3E}">
        <p14:creationId xmlns:p14="http://schemas.microsoft.com/office/powerpoint/2010/main" val="269553653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5A5030-B163-4043-9BEC-A912F8D8C490}"/>
              </a:ext>
            </a:extLst>
          </p:cNvPr>
          <p:cNvSpPr>
            <a:spLocks noGrp="1"/>
          </p:cNvSpPr>
          <p:nvPr>
            <p:ph type="title"/>
          </p:nvPr>
        </p:nvSpPr>
        <p:spPr/>
        <p:txBody>
          <a:bodyPr/>
          <a:lstStyle/>
          <a:p>
            <a:r>
              <a:rPr lang="ko-KR" dirty="0"/>
              <a:t>Microsoft Graph API</a:t>
            </a:r>
            <a:r>
              <a:rPr lang="ko-KR" b="1" dirty="0">
                <a:latin typeface="Malgun Gothic" panose="020B0503020000020004" pitchFamily="34" charset="-127"/>
                <a:ea typeface="Malgun Gothic" panose="020B0503020000020004" pitchFamily="34" charset="-127"/>
              </a:rPr>
              <a:t>로 작업 </a:t>
            </a:r>
          </a:p>
        </p:txBody>
      </p:sp>
      <p:sp>
        <p:nvSpPr>
          <p:cNvPr id="5" name="Text Placeholder 4">
            <a:extLst>
              <a:ext uri="{FF2B5EF4-FFF2-40B4-BE49-F238E27FC236}">
                <a16:creationId xmlns:a16="http://schemas.microsoft.com/office/drawing/2014/main" id="{6DD03C5D-126E-44B5-9C9C-150639DA56BD}"/>
              </a:ext>
            </a:extLst>
          </p:cNvPr>
          <p:cNvSpPr>
            <a:spLocks noGrp="1"/>
          </p:cNvSpPr>
          <p:nvPr>
            <p:ph type="body" sz="quarter" idx="10"/>
          </p:nvPr>
        </p:nvSpPr>
        <p:spPr>
          <a:xfrm>
            <a:off x="586390" y="1434370"/>
            <a:ext cx="11018520" cy="3422475"/>
          </a:xfrm>
        </p:spPr>
        <p:txBody>
          <a:bodyPr/>
          <a:lstStyle/>
          <a:p>
            <a:pPr lvl="2" indent="-228600">
              <a:buFont typeface="Wingdings" panose="05000000000000000000" pitchFamily="2" charset="2"/>
              <a:buChar char=""/>
            </a:pPr>
            <a:r>
              <a:rPr lang="ko-KR" sz="2800" b="1" dirty="0">
                <a:latin typeface="+mj-lt"/>
                <a:cs typeface="Segoe UI Semilight" panose="020B0402040204020203" pitchFamily="34" charset="0"/>
              </a:rPr>
              <a:t>Microsoft Graph Explorer</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를 사용하여 테스트</a:t>
            </a:r>
          </a:p>
          <a:p>
            <a:pPr lvl="2" indent="-228600">
              <a:buFont typeface="Wingdings" panose="05000000000000000000" pitchFamily="2" charset="2"/>
              <a:buChar char=""/>
            </a:pP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요청</a:t>
            </a:r>
            <a:r>
              <a:rPr lang="ko-KR" sz="2800" dirty="0">
                <a:cs typeface="Segoe UI Semilight" panose="020B0402040204020203" pitchFamily="34" charset="0"/>
              </a:rPr>
              <a:t>:</a:t>
            </a:r>
          </a:p>
          <a:p>
            <a:pPr marL="457200" lvl="3"/>
            <a:r>
              <a:rPr lang="ko-KR" sz="2000" dirty="0"/>
              <a:t>	{</a:t>
            </a:r>
            <a:r>
              <a:rPr lang="ko-KR" sz="2000" b="1" dirty="0"/>
              <a:t>HTTP </a:t>
            </a:r>
            <a:r>
              <a:rPr lang="ko-KR" sz="2000" b="1" dirty="0">
                <a:latin typeface="Malgun Gothic" panose="020B0503020000020004" pitchFamily="34" charset="-127"/>
                <a:ea typeface="Malgun Gothic" panose="020B0503020000020004" pitchFamily="34" charset="-127"/>
              </a:rPr>
              <a:t>메서드</a:t>
            </a:r>
            <a:r>
              <a:rPr lang="ko-KR" sz="2000" dirty="0"/>
              <a:t>}https://graph.microsoft.com/{</a:t>
            </a:r>
            <a:r>
              <a:rPr lang="ko-KR" sz="2000" b="1" dirty="0">
                <a:latin typeface="Malgun Gothic" panose="020B0503020000020004" pitchFamily="34" charset="-127"/>
                <a:ea typeface="Malgun Gothic" panose="020B0503020000020004" pitchFamily="34" charset="-127"/>
              </a:rPr>
              <a:t>버전</a:t>
            </a:r>
            <a:r>
              <a:rPr lang="ko-KR" sz="2000" dirty="0"/>
              <a:t>}/{</a:t>
            </a:r>
            <a:r>
              <a:rPr lang="ko-KR" sz="2000" b="1" dirty="0">
                <a:latin typeface="Malgun Gothic" panose="020B0503020000020004" pitchFamily="34" charset="-127"/>
                <a:ea typeface="Malgun Gothic" panose="020B0503020000020004" pitchFamily="34" charset="-127"/>
              </a:rPr>
              <a:t>리소스</a:t>
            </a:r>
            <a:r>
              <a:rPr lang="ko-KR" sz="2000" dirty="0"/>
              <a:t>}?{</a:t>
            </a:r>
            <a:r>
              <a:rPr lang="ko-KR" sz="2000" b="1" dirty="0">
                <a:latin typeface="Malgun Gothic" panose="020B0503020000020004" pitchFamily="34" charset="-127"/>
                <a:ea typeface="Malgun Gothic" panose="020B0503020000020004" pitchFamily="34" charset="-127"/>
              </a:rPr>
              <a:t>쿼리 매개 변수</a:t>
            </a:r>
            <a:r>
              <a:rPr lang="ko-KR" sz="2000" dirty="0"/>
              <a:t>}</a:t>
            </a:r>
            <a:endParaRPr lang="en-US" sz="2600" dirty="0">
              <a:cs typeface="Segoe UI Semilight" panose="020B0402040204020203" pitchFamily="34" charset="0"/>
            </a:endParaRPr>
          </a:p>
          <a:p>
            <a:pPr lvl="2" indent="-228600">
              <a:buFont typeface="Wingdings" panose="05000000000000000000" pitchFamily="2" charset="2"/>
              <a:buChar char=""/>
            </a:pP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응답</a:t>
            </a:r>
            <a:r>
              <a:rPr lang="ko-KR" sz="2800" dirty="0">
                <a:cs typeface="Segoe UI Semilight" panose="020B0402040204020203" pitchFamily="34" charset="0"/>
              </a:rPr>
              <a:t>:</a:t>
            </a:r>
          </a:p>
          <a:p>
            <a:pPr lvl="3" indent="-228600">
              <a:buFont typeface="Wingdings" panose="05000000000000000000" pitchFamily="2" charset="2"/>
              <a:buChar char=""/>
            </a:pP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상태 코드</a:t>
            </a:r>
          </a:p>
          <a:p>
            <a:pPr lvl="3" indent="-228600">
              <a:buFont typeface="Wingdings" panose="05000000000000000000" pitchFamily="2" charset="2"/>
              <a:buChar char=""/>
            </a:pPr>
            <a:r>
              <a:rPr lang="ko-KR" sz="2400" dirty="0">
                <a:latin typeface="Malgun Gothic" panose="020B0503020000020004" pitchFamily="34" charset="-127"/>
                <a:ea typeface="Malgun Gothic" panose="020B0503020000020004" pitchFamily="34" charset="-127"/>
                <a:cs typeface="Segoe UI Semilight" panose="020B0402040204020203" pitchFamily="34" charset="0"/>
              </a:rPr>
              <a:t>응답 메시지</a:t>
            </a:r>
          </a:p>
          <a:p>
            <a:pPr lvl="3" indent="-228600">
              <a:buFont typeface="Wingdings" panose="05000000000000000000" pitchFamily="2" charset="2"/>
              <a:buChar char=""/>
            </a:pPr>
            <a:r>
              <a:rPr lang="ko-KR" sz="2400" dirty="0">
                <a:cs typeface="Segoe UI Semilight" panose="020B0402040204020203" pitchFamily="34" charset="0"/>
              </a:rPr>
              <a:t>nextLink</a:t>
            </a:r>
            <a:endParaRPr lang="en-US" sz="2400" dirty="0">
              <a:cs typeface="Segoe UI Semilight" panose="020B0402040204020203" pitchFamily="34" charset="0"/>
            </a:endParaRPr>
          </a:p>
          <a:p>
            <a:pPr lvl="3" indent="-228600">
              <a:buFont typeface="Wingdings" panose="05000000000000000000" pitchFamily="2" charset="2"/>
              <a:buChar char=""/>
            </a:pPr>
            <a:endParaRPr lang="en-US" dirty="0"/>
          </a:p>
        </p:txBody>
      </p:sp>
    </p:spTree>
    <p:extLst>
      <p:ext uri="{BB962C8B-B14F-4D97-AF65-F5344CB8AC3E}">
        <p14:creationId xmlns:p14="http://schemas.microsoft.com/office/powerpoint/2010/main" val="286795511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731345" y="4009791"/>
            <a:ext cx="9144000" cy="553998"/>
          </a:xfrm>
        </p:spPr>
        <p:txBody>
          <a:bodyPr/>
          <a:lstStyle/>
          <a:p>
            <a:r>
              <a:rPr lang="ko-KR" b="1" dirty="0">
                <a:latin typeface="Malgun Gothic" panose="020B0503020000020004" pitchFamily="34" charset="-127"/>
                <a:ea typeface="Malgun Gothic" panose="020B0503020000020004" pitchFamily="34" charset="-127"/>
              </a:rPr>
              <a:t>쿼리 매개 변수로 데이터 사용 최적화</a:t>
            </a:r>
          </a:p>
        </p:txBody>
      </p:sp>
    </p:spTree>
    <p:extLst>
      <p:ext uri="{BB962C8B-B14F-4D97-AF65-F5344CB8AC3E}">
        <p14:creationId xmlns:p14="http://schemas.microsoft.com/office/powerpoint/2010/main" val="2348180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192DF-2051-402C-9326-236D8A4617C5}"/>
              </a:ext>
            </a:extLst>
          </p:cNvPr>
          <p:cNvSpPr>
            <a:spLocks noGrp="1"/>
          </p:cNvSpPr>
          <p:nvPr>
            <p:ph type="title"/>
          </p:nvPr>
        </p:nvSpPr>
        <p:spPr>
          <a:xfrm>
            <a:off x="588263" y="457200"/>
            <a:ext cx="11018520" cy="553998"/>
          </a:xfrm>
        </p:spPr>
        <p:txBody>
          <a:bodyPr>
            <a:normAutofit/>
          </a:bodyPr>
          <a:lstStyle/>
          <a:p>
            <a:r>
              <a:rPr lang="ko-KR" b="1" dirty="0">
                <a:latin typeface="Malgun Gothic" panose="020B0503020000020004" pitchFamily="34" charset="-127"/>
                <a:ea typeface="Malgun Gothic" panose="020B0503020000020004" pitchFamily="34" charset="-127"/>
              </a:rPr>
              <a:t>쿼리 매개 변수 소개</a:t>
            </a:r>
          </a:p>
        </p:txBody>
      </p:sp>
      <p:sp>
        <p:nvSpPr>
          <p:cNvPr id="3" name="Text Placeholder 2">
            <a:extLst>
              <a:ext uri="{FF2B5EF4-FFF2-40B4-BE49-F238E27FC236}">
                <a16:creationId xmlns:a16="http://schemas.microsoft.com/office/drawing/2014/main" id="{842D4BEF-3207-42E1-A211-A3D8FEEA6A97}"/>
              </a:ext>
            </a:extLst>
          </p:cNvPr>
          <p:cNvSpPr>
            <a:spLocks noGrp="1"/>
          </p:cNvSpPr>
          <p:nvPr>
            <p:ph type="body" sz="quarter" idx="10"/>
          </p:nvPr>
        </p:nvSpPr>
        <p:spPr>
          <a:xfrm>
            <a:off x="584200" y="1435497"/>
            <a:ext cx="11018520" cy="3890296"/>
          </a:xfrm>
        </p:spPr>
        <p:txBody>
          <a:bodyPr/>
          <a:lstStyle/>
          <a:p>
            <a:r>
              <a:rPr lang="ko-KR" dirty="0">
                <a:latin typeface="+mn-lt"/>
              </a:rPr>
              <a:t>Microsoft Graph API</a:t>
            </a:r>
            <a:r>
              <a:rPr lang="ko-KR" dirty="0">
                <a:latin typeface="Malgun Gothic" panose="020B0503020000020004" pitchFamily="34" charset="-127"/>
                <a:ea typeface="Malgun Gothic" panose="020B0503020000020004" pitchFamily="34" charset="-127"/>
              </a:rPr>
              <a:t>는 많은 </a:t>
            </a:r>
            <a:r>
              <a:rPr lang="ko-KR" dirty="0">
                <a:latin typeface="+mn-lt"/>
              </a:rPr>
              <a:t>OData </a:t>
            </a:r>
            <a:r>
              <a:rPr lang="ko-KR" dirty="0">
                <a:latin typeface="Malgun Gothic" panose="020B0503020000020004" pitchFamily="34" charset="-127"/>
                <a:ea typeface="Malgun Gothic" panose="020B0503020000020004" pitchFamily="34" charset="-127"/>
              </a:rPr>
              <a:t>프로토콜의 쿼리 매개 변수를 구현합니다.</a:t>
            </a:r>
          </a:p>
          <a:p>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쿼리 매개 변수를 사용하여 다음을 수행합니다.</a:t>
            </a:r>
          </a:p>
          <a:p>
            <a:pPr lvl="1"/>
            <a:r>
              <a:rPr lang="ko-KR" dirty="0">
                <a:latin typeface="Malgun Gothic" panose="020B0503020000020004" pitchFamily="34" charset="-127"/>
                <a:ea typeface="Malgun Gothic" panose="020B0503020000020004" pitchFamily="34" charset="-127"/>
                <a:cs typeface="Segoe UI Semilight" panose="020B0402040204020203" pitchFamily="34" charset="0"/>
              </a:rPr>
              <a:t>결과 정렬</a:t>
            </a:r>
          </a:p>
          <a:p>
            <a:pPr lvl="1"/>
            <a:r>
              <a:rPr lang="ko-KR" dirty="0">
                <a:latin typeface="Malgun Gothic" panose="020B0503020000020004" pitchFamily="34" charset="-127"/>
                <a:ea typeface="Malgun Gothic" panose="020B0503020000020004" pitchFamily="34" charset="-127"/>
                <a:cs typeface="Segoe UI Semilight" panose="020B0402040204020203" pitchFamily="34" charset="0"/>
              </a:rPr>
              <a:t>결과 수 제한</a:t>
            </a:r>
          </a:p>
          <a:p>
            <a:pPr lvl="1"/>
            <a:r>
              <a:rPr lang="ko-KR" dirty="0">
                <a:latin typeface="Malgun Gothic" panose="020B0503020000020004" pitchFamily="34" charset="-127"/>
                <a:ea typeface="Malgun Gothic" panose="020B0503020000020004" pitchFamily="34" charset="-127"/>
                <a:cs typeface="Segoe UI Semilight" panose="020B0402040204020203" pitchFamily="34" charset="0"/>
              </a:rPr>
              <a:t>리소스 검색</a:t>
            </a:r>
          </a:p>
          <a:p>
            <a:pPr lvl="1"/>
            <a:r>
              <a:rPr lang="ko-KR" dirty="0">
                <a:latin typeface="Malgun Gothic" panose="020B0503020000020004" pitchFamily="34" charset="-127"/>
                <a:ea typeface="Malgun Gothic" panose="020B0503020000020004" pitchFamily="34" charset="-127"/>
                <a:cs typeface="Segoe UI Semilight" panose="020B0402040204020203" pitchFamily="34" charset="0"/>
              </a:rPr>
              <a:t>특정 데이터 속성 선택</a:t>
            </a:r>
          </a:p>
          <a:p>
            <a:pPr lvl="1"/>
            <a:r>
              <a:rPr lang="ko-KR" dirty="0">
                <a:latin typeface="Malgun Gothic" panose="020B0503020000020004" pitchFamily="34" charset="-127"/>
                <a:ea typeface="Malgun Gothic" panose="020B0503020000020004" pitchFamily="34" charset="-127"/>
                <a:cs typeface="Segoe UI Semilight" panose="020B0402040204020203" pitchFamily="34" charset="0"/>
              </a:rPr>
              <a:t>데이터 필터링</a:t>
            </a:r>
          </a:p>
          <a:p>
            <a:pPr marL="228600" lvl="1" indent="0">
              <a:buNone/>
            </a:pPr>
            <a:endParaRPr lang="en-US" dirty="0">
              <a:latin typeface="Segoe UI Semilight" panose="020B0402040204020203" pitchFamily="34" charset="0"/>
              <a:cs typeface="Segoe UI Semilight" panose="020B0402040204020203" pitchFamily="34" charset="0"/>
            </a:endParaRPr>
          </a:p>
          <a:p>
            <a:pPr lvl="2" fontAlgn="t"/>
            <a:endParaRPr lang="en-US" dirty="0"/>
          </a:p>
        </p:txBody>
      </p:sp>
    </p:spTree>
    <p:extLst>
      <p:ext uri="{BB962C8B-B14F-4D97-AF65-F5344CB8AC3E}">
        <p14:creationId xmlns:p14="http://schemas.microsoft.com/office/powerpoint/2010/main" val="178130983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ko-KR" dirty="0"/>
              <a:t>$select </a:t>
            </a:r>
            <a:r>
              <a:rPr lang="ko-KR" b="1" dirty="0">
                <a:latin typeface="Malgun Gothic" panose="020B0503020000020004" pitchFamily="34" charset="-127"/>
                <a:ea typeface="Malgun Gothic" panose="020B0503020000020004" pitchFamily="34" charset="-127"/>
              </a:rPr>
              <a:t>쿼리 매개 변수</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8262" y="1435497"/>
            <a:ext cx="11187253" cy="3976473"/>
          </a:xfrm>
        </p:spPr>
        <p:txBody>
          <a:bodyPr/>
          <a:lstStyle/>
          <a:p>
            <a:pPr marL="0" lvl="1" indent="0">
              <a:buNone/>
            </a:pPr>
            <a:r>
              <a:rPr lang="ko-KR" sz="2800" dirty="0">
                <a:cs typeface="Segoe UI Semilight" panose="020B0402040204020203" pitchFamily="34" charset="0"/>
              </a:rPr>
              <a:t>$select</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를 사용하여 다음을 수행합니다.</a:t>
            </a:r>
          </a:p>
          <a:p>
            <a:pPr lvl="1" indent="-457200"/>
            <a:r>
              <a:rPr lang="ko-KR" sz="2800" dirty="0">
                <a:latin typeface="Malgun Gothic" panose="020B0503020000020004" pitchFamily="34" charset="-127"/>
                <a:ea typeface="Malgun Gothic" panose="020B0503020000020004" pitchFamily="34" charset="-127"/>
                <a:cs typeface="Segoe UI Semilight" panose="020B0402040204020203" pitchFamily="34" charset="0"/>
              </a:rPr>
              <a:t>필요한 데이터만 가져오기</a:t>
            </a:r>
          </a:p>
          <a:p>
            <a:pPr lvl="1" indent="-457200"/>
            <a:r>
              <a:rPr lang="ko-KR" sz="2800" dirty="0">
                <a:latin typeface="Malgun Gothic" panose="020B0503020000020004" pitchFamily="34" charset="-127"/>
                <a:ea typeface="Malgun Gothic" panose="020B0503020000020004" pitchFamily="34" charset="-127"/>
                <a:cs typeface="Segoe UI Semilight" panose="020B0402040204020203" pitchFamily="34" charset="0"/>
              </a:rPr>
              <a:t>기본적으로 반환되지 않은 속성 가져오기</a:t>
            </a:r>
          </a:p>
          <a:p>
            <a:pPr marL="0" lvl="1" indent="0">
              <a:buNone/>
            </a:pPr>
            <a:endParaRPr lang="en-US" sz="2800" dirty="0">
              <a:cs typeface="Segoe UI Semilight" panose="020B0402040204020203" pitchFamily="34" charset="0"/>
            </a:endParaRPr>
          </a:p>
          <a:p>
            <a:pPr marL="0" lvl="1" indent="0">
              <a:buNone/>
            </a:pP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로그인한 사용자의 </a:t>
            </a:r>
            <a:r>
              <a:rPr lang="ko-KR" sz="2800" i="1" dirty="0">
                <a:cs typeface="Segoe UI Semilight" panose="020B0402040204020203" pitchFamily="34" charset="0"/>
              </a:rPr>
              <a:t>from </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및</a:t>
            </a:r>
            <a:r>
              <a:rPr lang="ko-KR" sz="2800" dirty="0">
                <a:cs typeface="Segoe UI Semilight" panose="020B0402040204020203" pitchFamily="34" charset="0"/>
              </a:rPr>
              <a:t> </a:t>
            </a:r>
            <a:r>
              <a:rPr lang="ko-KR" sz="2800" i="1" dirty="0">
                <a:cs typeface="Segoe UI Semilight" panose="020B0402040204020203" pitchFamily="34" charset="0"/>
              </a:rPr>
              <a:t>subject </a:t>
            </a:r>
            <a:r>
              <a:rPr lang="ko-KR" sz="2800" dirty="0">
                <a:latin typeface="Malgun Gothic" panose="020B0503020000020004" pitchFamily="34" charset="-127"/>
                <a:ea typeface="Malgun Gothic" panose="020B0503020000020004" pitchFamily="34" charset="-127"/>
                <a:cs typeface="Segoe UI Semilight" panose="020B0402040204020203" pitchFamily="34" charset="0"/>
              </a:rPr>
              <a:t>속성 요청</a:t>
            </a:r>
            <a:r>
              <a:rPr lang="ko-KR" sz="2800" dirty="0">
                <a:cs typeface="Segoe UI Semilight" panose="020B0402040204020203" pitchFamily="34" charset="0"/>
              </a:rPr>
              <a:t>:</a:t>
            </a:r>
            <a:endParaRPr lang="en-US" dirty="0">
              <a:latin typeface="+mj-lt"/>
            </a:endParaRPr>
          </a:p>
          <a:p>
            <a:pPr marL="0" lvl="1" indent="0">
              <a:buNone/>
            </a:pPr>
            <a:r>
              <a:rPr lang="ko-KR" sz="2400" dirty="0">
                <a:latin typeface="Segoe UI Semilight" panose="020B0402040204020203" pitchFamily="34" charset="0"/>
                <a:cs typeface="Segoe UI Semilight" panose="020B0402040204020203" pitchFamily="34" charset="0"/>
              </a:rPr>
              <a:t>	https://graph.microsoft.com/v1.0/me/messages?$select=from,subject</a:t>
            </a:r>
          </a:p>
          <a:p>
            <a:pPr marL="0" lvl="1" indent="0">
              <a:buNone/>
            </a:pPr>
            <a:endParaRPr lang="en-US" sz="2800" dirty="0">
              <a:latin typeface="Segoe UI Semilight" panose="020B0402040204020203" pitchFamily="34" charset="0"/>
              <a:cs typeface="Segoe UI Semilight" panose="020B0402040204020203" pitchFamily="34" charset="0"/>
            </a:endParaRPr>
          </a:p>
          <a:p>
            <a:pPr marL="228600" lvl="1"/>
            <a:endParaRPr lang="en-US" sz="28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9422915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ko-KR" dirty="0"/>
              <a:t>$orderby </a:t>
            </a:r>
            <a:r>
              <a:rPr lang="ko-KR" b="1" dirty="0">
                <a:latin typeface="Malgun Gothic" panose="020B0503020000020004" pitchFamily="34" charset="-127"/>
                <a:ea typeface="Malgun Gothic" panose="020B0503020000020004" pitchFamily="34" charset="-127"/>
              </a:rPr>
              <a:t>쿼리 매개 변수</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459409"/>
          </a:xfrm>
        </p:spPr>
        <p:txBody>
          <a:bodyPr/>
          <a:lstStyle/>
          <a:p>
            <a:pPr marL="0" indent="0">
              <a:buNone/>
            </a:pPr>
            <a:r>
              <a:rPr lang="ko-KR" dirty="0">
                <a:latin typeface="+mn-lt"/>
              </a:rPr>
              <a:t> $orderby</a:t>
            </a:r>
            <a:r>
              <a:rPr lang="ko-KR" dirty="0">
                <a:latin typeface="Malgun Gothic" panose="020B0503020000020004" pitchFamily="34" charset="-127"/>
                <a:ea typeface="Malgun Gothic" panose="020B0503020000020004" pitchFamily="34" charset="-127"/>
              </a:rPr>
              <a:t>를 사용하여 결과의 정렬 순서 지정</a:t>
            </a:r>
          </a:p>
          <a:p>
            <a:pPr marL="0" indent="0">
              <a:buNone/>
            </a:pPr>
            <a:endParaRPr lang="en-US" dirty="0">
              <a:latin typeface="+mn-lt"/>
            </a:endParaRPr>
          </a:p>
          <a:p>
            <a:pPr marL="0" indent="0">
              <a:buNone/>
            </a:pPr>
            <a:r>
              <a:rPr lang="ko-KR" dirty="0">
                <a:latin typeface="Malgun Gothic" panose="020B0503020000020004" pitchFamily="34" charset="-127"/>
                <a:ea typeface="Malgun Gothic" panose="020B0503020000020004" pitchFamily="34" charset="-127"/>
              </a:rPr>
              <a:t>모든 결과를 가져오고 클라이언트에서 정렬하는 것보다 더 효율적</a:t>
            </a:r>
          </a:p>
          <a:p>
            <a:pPr marL="0" indent="0">
              <a:buNone/>
            </a:pPr>
            <a:endParaRPr lang="en-US" dirty="0">
              <a:latin typeface="+mn-lt"/>
            </a:endParaRPr>
          </a:p>
          <a:p>
            <a:pPr marL="0" indent="0">
              <a:buNone/>
            </a:pPr>
            <a:r>
              <a:rPr lang="ko-KR" dirty="0">
                <a:latin typeface="Malgun Gothic" panose="020B0503020000020004" pitchFamily="34" charset="-127"/>
                <a:ea typeface="Malgun Gothic" panose="020B0503020000020004" pitchFamily="34" charset="-127"/>
              </a:rPr>
              <a:t>조직의 사용자를 가져오고 표시 이름 순으로 정렬합니다.</a:t>
            </a:r>
          </a:p>
          <a:p>
            <a:pPr marL="0" indent="0">
              <a:buNone/>
            </a:pPr>
            <a:r>
              <a:rPr lang="ko-KR" sz="2400" dirty="0">
                <a:solidFill>
                  <a:schemeClr val="tx1"/>
                </a:solidFill>
                <a:latin typeface="+mn-lt"/>
              </a:rPr>
              <a:t>	</a:t>
            </a:r>
            <a:r>
              <a:rPr lang="ko-KR" sz="2400" dirty="0">
                <a:solidFill>
                  <a:schemeClr val="tx1"/>
                </a:solidFill>
                <a:latin typeface="Segoe UI Light" pitchFamily="34" charset="0"/>
              </a:rPr>
              <a:t>https://graph.microsoft.com/v1.0/users?$orderby=displayName</a:t>
            </a:r>
            <a:endParaRPr lang="en-US" sz="2400" dirty="0">
              <a:latin typeface="+mn-lt"/>
            </a:endParaRPr>
          </a:p>
          <a:p>
            <a:pPr marL="0" indent="0">
              <a:buNone/>
            </a:pPr>
            <a:endParaRPr lang="en-US" dirty="0">
              <a:latin typeface="+mn-lt"/>
            </a:endParaRPr>
          </a:p>
        </p:txBody>
      </p:sp>
    </p:spTree>
    <p:extLst>
      <p:ext uri="{BB962C8B-B14F-4D97-AF65-F5344CB8AC3E}">
        <p14:creationId xmlns:p14="http://schemas.microsoft.com/office/powerpoint/2010/main" val="1670291476"/>
      </p:ext>
    </p:extLst>
  </p:cSld>
  <p:clrMapOvr>
    <a:masterClrMapping/>
  </p:clrMapOvr>
  <p:transition>
    <p:fade/>
  </p:transition>
</p:sld>
</file>

<file path=ppt/theme/theme1.xml><?xml version="1.0" encoding="utf-8"?>
<a:theme xmlns:a="http://schemas.openxmlformats.org/drawingml/2006/main" name="Theme1 Baselin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heme1 Baseline" id="{109AA3EF-B71E-47F9-A71E-892901EDE286}" vid="{0BD6AB12-45D4-4F69-8C40-BDEF9C054BF4}"/>
    </a:ext>
  </a:extLst>
</a:theme>
</file>

<file path=ppt/theme/theme2.xml><?xml version="1.0" encoding="utf-8"?>
<a:theme xmlns:a="http://schemas.openxmlformats.org/drawingml/2006/main" name="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3.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5" id="{BD055CA6-169E-443C-9375-16F96A5E5348}" vid="{78346426-A43C-4280-AEC2-97A9BBDC32D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71B1F068AAB224FAE7DB4CDFA80525A" ma:contentTypeVersion="9" ma:contentTypeDescription="Create a new document." ma:contentTypeScope="" ma:versionID="9fa761bc8ed36abd1d2b739f38a621e3">
  <xsd:schema xmlns:xsd="http://www.w3.org/2001/XMLSchema" xmlns:xs="http://www.w3.org/2001/XMLSchema" xmlns:p="http://schemas.microsoft.com/office/2006/metadata/properties" xmlns:ns2="a0deddf0-f628-451c-a763-2edd5c6ccf46" xmlns:ns3="75c92904-f576-44db-8133-88c65665be3e" targetNamespace="http://schemas.microsoft.com/office/2006/metadata/properties" ma:root="true" ma:fieldsID="aebef7e93c0c63f42389b68a4de6bc8f" ns2:_="" ns3:_="">
    <xsd:import namespace="a0deddf0-f628-451c-a763-2edd5c6ccf46"/>
    <xsd:import namespace="75c92904-f576-44db-8133-88c65665be3e"/>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deddf0-f628-451c-a763-2edd5c6ccf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5c92904-f576-44db-8133-88c65665be3e"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A10CB9C-7E3C-4885-AACD-39D837AD734D}">
  <ds:schemaRefs>
    <ds:schemaRef ds:uri="http://schemas.microsoft.com/office/2006/documentManagement/types"/>
    <ds:schemaRef ds:uri="http://schemas.openxmlformats.org/package/2006/metadata/core-properties"/>
    <ds:schemaRef ds:uri="http://purl.org/dc/elements/1.1/"/>
    <ds:schemaRef ds:uri="http://schemas.microsoft.com/office/2006/metadata/properties"/>
    <ds:schemaRef ds:uri="a0deddf0-f628-451c-a763-2edd5c6ccf46"/>
    <ds:schemaRef ds:uri="http://www.w3.org/XML/1998/namespace"/>
    <ds:schemaRef ds:uri="http://purl.org/dc/terms/"/>
    <ds:schemaRef ds:uri="http://schemas.microsoft.com/office/infopath/2007/PartnerControls"/>
    <ds:schemaRef ds:uri="75c92904-f576-44db-8133-88c65665be3e"/>
    <ds:schemaRef ds:uri="http://purl.org/dc/dcmitype/"/>
  </ds:schemaRefs>
</ds:datastoreItem>
</file>

<file path=customXml/itemProps2.xml><?xml version="1.0" encoding="utf-8"?>
<ds:datastoreItem xmlns:ds="http://schemas.openxmlformats.org/officeDocument/2006/customXml" ds:itemID="{81F5E38E-3635-4E65-A0DE-061924F8831E}">
  <ds:schemaRefs>
    <ds:schemaRef ds:uri="http://schemas.microsoft.com/sharepoint/v3/contenttype/forms"/>
  </ds:schemaRefs>
</ds:datastoreItem>
</file>

<file path=customXml/itemProps3.xml><?xml version="1.0" encoding="utf-8"?>
<ds:datastoreItem xmlns:ds="http://schemas.openxmlformats.org/officeDocument/2006/customXml" ds:itemID="{8F3D55C1-F737-4A91-9CD2-080713E0C678}"/>
</file>

<file path=docProps/app.xml><?xml version="1.0" encoding="utf-8"?>
<Properties xmlns="http://schemas.openxmlformats.org/officeDocument/2006/extended-properties" xmlns:vt="http://schemas.openxmlformats.org/officeDocument/2006/docPropsVTypes">
  <TotalTime>97</TotalTime>
  <Words>3664</Words>
  <Application>Microsoft Office PowerPoint</Application>
  <PresentationFormat>Widescreen</PresentationFormat>
  <Paragraphs>434</Paragraphs>
  <Slides>36</Slides>
  <Notes>34</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36</vt:i4>
      </vt:variant>
    </vt:vector>
  </HeadingPairs>
  <TitlesOfParts>
    <vt:vector size="51" baseType="lpstr">
      <vt:lpstr>Malgun Gothic</vt:lpstr>
      <vt:lpstr>Arial</vt:lpstr>
      <vt:lpstr>Calibri</vt:lpstr>
      <vt:lpstr>Consolas</vt:lpstr>
      <vt:lpstr>Lucida Console</vt:lpstr>
      <vt:lpstr>Magneto</vt:lpstr>
      <vt:lpstr>Mangal</vt:lpstr>
      <vt:lpstr>Segoe UI</vt:lpstr>
      <vt:lpstr>Segoe UI Light</vt:lpstr>
      <vt:lpstr>Segoe UI Semibold</vt:lpstr>
      <vt:lpstr>Segoe UI Semilight</vt:lpstr>
      <vt:lpstr>Wingdings</vt:lpstr>
      <vt:lpstr>Theme1 Baseline</vt:lpstr>
      <vt:lpstr>9-51052_Microsoft_Ready_Template_Light</vt:lpstr>
      <vt:lpstr>White Template</vt:lpstr>
      <vt:lpstr>Microsoft Graph로 작업</vt:lpstr>
      <vt:lpstr>Microsoft Graph 개요 </vt:lpstr>
      <vt:lpstr>Microsoft Graph란?</vt:lpstr>
      <vt:lpstr>Microsoft Graph 액세스</vt:lpstr>
      <vt:lpstr>Microsoft Graph API로 작업 </vt:lpstr>
      <vt:lpstr>쿼리 매개 변수로 데이터 사용 최적화</vt:lpstr>
      <vt:lpstr>쿼리 매개 변수 소개</vt:lpstr>
      <vt:lpstr>$select 쿼리 매개 변수</vt:lpstr>
      <vt:lpstr>$orderby 쿼리 매개 변수</vt:lpstr>
      <vt:lpstr>$skip 및 $top 쿼리 매개 변수</vt:lpstr>
      <vt:lpstr>$expand 쿼리 매개 변수</vt:lpstr>
      <vt:lpstr>$count 쿼리 매개 변수</vt:lpstr>
      <vt:lpstr>$search 쿼리 매개 변수</vt:lpstr>
      <vt:lpstr>$filter 쿼리 매개 변수 </vt:lpstr>
      <vt:lpstr>데모</vt:lpstr>
      <vt:lpstr>네트워크 트래픽 최적화</vt:lpstr>
      <vt:lpstr>변경 알림 수신</vt:lpstr>
      <vt:lpstr>배치 요청 수행 </vt:lpstr>
      <vt:lpstr>델타 쿼리를 사용하여 변경 내용 가져오기</vt:lpstr>
      <vt:lpstr>제한 처리</vt:lpstr>
      <vt:lpstr>데모</vt:lpstr>
      <vt:lpstr>Microsoft Graph로 사용자 데이터 액세스</vt:lpstr>
      <vt:lpstr>Microsoft Graph에서 사용자 작업</vt:lpstr>
      <vt:lpstr>사용자에 대한 정보 가져오기</vt:lpstr>
      <vt:lpstr>데모</vt:lpstr>
      <vt:lpstr>Microsoft Graph로 파일 액세스</vt:lpstr>
      <vt:lpstr>Microsoft Graph에서 파일 작업</vt:lpstr>
      <vt:lpstr>드라이브에 대한 정보 가져오기</vt:lpstr>
      <vt:lpstr>파일 다운로드</vt:lpstr>
      <vt:lpstr>대용량 파일 업로드</vt:lpstr>
      <vt:lpstr>그룹의 소유자 목록에서 사용자 개체를 가져온 후 해당 사용자의 파일 검색</vt:lpstr>
      <vt:lpstr>Microsoft Graph에서 그룹 수명 주기 관리</vt:lpstr>
      <vt:lpstr>Microsoft Graph에서 그룹 작업</vt:lpstr>
      <vt:lpstr>그룹 정보 가져오기</vt:lpstr>
      <vt:lpstr>그룹 정보 가져오기</vt:lpstr>
      <vt:lpstr>그룹 관리</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Graph로 작업</dc:title>
  <dc:creator>Julie Descamp (CLEARWATER GROUP LLC)</dc:creator>
  <cp:lastModifiedBy>Wangpitak, Parichat (Golf)</cp:lastModifiedBy>
  <cp:revision>26</cp:revision>
  <dcterms:created xsi:type="dcterms:W3CDTF">2020-07-22T18:26:46Z</dcterms:created>
  <dcterms:modified xsi:type="dcterms:W3CDTF">2020-08-13T11:56:56Z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0x010100B71B1F068AAB224FAE7DB4CDFA80525A</vt:lpwstr>
  </property>
</Properties>
</file>

<file path=docProps/thumbnail.jpeg>
</file>